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4" r:id="rId1"/>
  </p:sldMasterIdLst>
  <p:notesMasterIdLst>
    <p:notesMasterId r:id="rId88"/>
  </p:notesMasterIdLst>
  <p:sldIdLst>
    <p:sldId id="256" r:id="rId2"/>
    <p:sldId id="259" r:id="rId3"/>
    <p:sldId id="272" r:id="rId4"/>
    <p:sldId id="295" r:id="rId5"/>
    <p:sldId id="318" r:id="rId6"/>
    <p:sldId id="319" r:id="rId7"/>
    <p:sldId id="260" r:id="rId8"/>
    <p:sldId id="294" r:id="rId9"/>
    <p:sldId id="258" r:id="rId10"/>
    <p:sldId id="296" r:id="rId11"/>
    <p:sldId id="297" r:id="rId12"/>
    <p:sldId id="299" r:id="rId13"/>
    <p:sldId id="298" r:id="rId14"/>
    <p:sldId id="305" r:id="rId15"/>
    <p:sldId id="300" r:id="rId16"/>
    <p:sldId id="301" r:id="rId17"/>
    <p:sldId id="302" r:id="rId18"/>
    <p:sldId id="303" r:id="rId19"/>
    <p:sldId id="304" r:id="rId20"/>
    <p:sldId id="293" r:id="rId21"/>
    <p:sldId id="268" r:id="rId22"/>
    <p:sldId id="270" r:id="rId23"/>
    <p:sldId id="274" r:id="rId24"/>
    <p:sldId id="275" r:id="rId25"/>
    <p:sldId id="285" r:id="rId26"/>
    <p:sldId id="276" r:id="rId27"/>
    <p:sldId id="277" r:id="rId28"/>
    <p:sldId id="278" r:id="rId29"/>
    <p:sldId id="279" r:id="rId30"/>
    <p:sldId id="280" r:id="rId31"/>
    <p:sldId id="291" r:id="rId32"/>
    <p:sldId id="281" r:id="rId33"/>
    <p:sldId id="282" r:id="rId34"/>
    <p:sldId id="283" r:id="rId35"/>
    <p:sldId id="286" r:id="rId36"/>
    <p:sldId id="287" r:id="rId37"/>
    <p:sldId id="288" r:id="rId38"/>
    <p:sldId id="289" r:id="rId39"/>
    <p:sldId id="290" r:id="rId40"/>
    <p:sldId id="284" r:id="rId41"/>
    <p:sldId id="309" r:id="rId42"/>
    <p:sldId id="337" r:id="rId43"/>
    <p:sldId id="336" r:id="rId44"/>
    <p:sldId id="351" r:id="rId45"/>
    <p:sldId id="314" r:id="rId46"/>
    <p:sldId id="315" r:id="rId47"/>
    <p:sldId id="317" r:id="rId48"/>
    <p:sldId id="316" r:id="rId49"/>
    <p:sldId id="307" r:id="rId50"/>
    <p:sldId id="308" r:id="rId51"/>
    <p:sldId id="310" r:id="rId52"/>
    <p:sldId id="311" r:id="rId53"/>
    <p:sldId id="313" r:id="rId54"/>
    <p:sldId id="349" r:id="rId55"/>
    <p:sldId id="306" r:id="rId56"/>
    <p:sldId id="261" r:id="rId57"/>
    <p:sldId id="322" r:id="rId58"/>
    <p:sldId id="320" r:id="rId59"/>
    <p:sldId id="321" r:id="rId60"/>
    <p:sldId id="33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3" r:id="rId70"/>
    <p:sldId id="334" r:id="rId71"/>
    <p:sldId id="331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264" r:id="rId84"/>
    <p:sldId id="350" r:id="rId85"/>
    <p:sldId id="263" r:id="rId86"/>
    <p:sldId id="265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1" d="100"/>
          <a:sy n="111" d="100"/>
        </p:scale>
        <p:origin x="-89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7B48F-2300-D24F-B07F-9E741DA68E8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CC56-B86F-4E4D-9F9F-9E1F5FB6E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4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Sucebtable</a:t>
            </a:r>
            <a:r>
              <a:rPr lang="en-US" baseline="0" dirty="0" smtClean="0"/>
              <a:t> because this is your brains natural reaction </a:t>
            </a:r>
          </a:p>
          <a:p>
            <a:r>
              <a:rPr lang="en-US" baseline="0" dirty="0" err="1" smtClean="0"/>
              <a:t>Resilienct</a:t>
            </a:r>
            <a:r>
              <a:rPr lang="en-US" baseline="0" dirty="0" smtClean="0"/>
              <a:t> because this is what is coming in to make the difference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27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-After</a:t>
            </a:r>
            <a:r>
              <a:rPr lang="en-US" baseline="0" dirty="0" smtClean="0"/>
              <a:t>  each defeat, mice were housed across from each other for the next 24 </a:t>
            </a:r>
            <a:r>
              <a:rPr lang="en-US" baseline="0" dirty="0" err="1" smtClean="0"/>
              <a:t>hrs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34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-Vehicle treated mice avoided social chamber </a:t>
            </a:r>
          </a:p>
          <a:p>
            <a:r>
              <a:rPr lang="en-US" dirty="0" smtClean="0"/>
              <a:t>-JB-1 treated mice did not avoid the chamber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-Compared</a:t>
            </a:r>
            <a:r>
              <a:rPr lang="en-US" baseline="0" dirty="0" smtClean="0"/>
              <a:t> to Controls, defeated JB-1 treated mice have greater social: non-social ratio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-Compared</a:t>
            </a:r>
            <a:r>
              <a:rPr lang="en-US" baseline="0" dirty="0" smtClean="0"/>
              <a:t> to Controls, defeated JB-1 treated mice have greater social: non-social ratio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-The</a:t>
            </a:r>
            <a:r>
              <a:rPr lang="en-US" baseline="0" dirty="0" smtClean="0"/>
              <a:t> answer may be in the TYPE of social situation </a:t>
            </a:r>
          </a:p>
          <a:p>
            <a:r>
              <a:rPr lang="en-US" baseline="0" dirty="0" smtClean="0"/>
              <a:t>	- In the 3-Chamber test, the BLk6 was with a mouse of the same species </a:t>
            </a:r>
          </a:p>
          <a:p>
            <a:r>
              <a:rPr lang="en-US" baseline="0" dirty="0" smtClean="0"/>
              <a:t>	-In the Social avoidance test, the mouse was with an aggressive mouse </a:t>
            </a:r>
          </a:p>
          <a:p>
            <a:r>
              <a:rPr lang="en-US" baseline="0" dirty="0" smtClean="0"/>
              <a:t>**Could it be possible that the 3-chamber is a better test for depression, while the SI is a better test for social anxiety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**Could it be possible that there are two responses based on the type of stimuli?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Sucebtable</a:t>
            </a:r>
            <a:r>
              <a:rPr lang="en-US" baseline="0" dirty="0" smtClean="0"/>
              <a:t> because this is your brains natural reaction </a:t>
            </a:r>
          </a:p>
          <a:p>
            <a:r>
              <a:rPr lang="en-US" baseline="0" dirty="0" err="1" smtClean="0"/>
              <a:t>Resilienct</a:t>
            </a:r>
            <a:r>
              <a:rPr lang="en-US" baseline="0" dirty="0" smtClean="0"/>
              <a:t> because this is what is coming in to make the difference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27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-Rearing</a:t>
            </a:r>
            <a:r>
              <a:rPr lang="en-US" baseline="0" dirty="0" smtClean="0"/>
              <a:t>= they consider it a non-anxious behavior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-Rearing</a:t>
            </a:r>
            <a:r>
              <a:rPr lang="en-US" baseline="0" dirty="0" smtClean="0"/>
              <a:t>= they consider it a non-anxious behavior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</a:t>
            </a:r>
            <a:r>
              <a:rPr lang="en-US" baseline="0" dirty="0" smtClean="0"/>
              <a:t> &amp; LA receive input and send it to the </a:t>
            </a:r>
            <a:r>
              <a:rPr lang="en-US" baseline="0" dirty="0" err="1" smtClean="0"/>
              <a:t>CeA</a:t>
            </a:r>
            <a:r>
              <a:rPr lang="en-US" baseline="0" dirty="0" smtClean="0"/>
              <a:t> </a:t>
            </a:r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Stimulation from BLA to </a:t>
            </a:r>
            <a:r>
              <a:rPr lang="en-US" baseline="0" dirty="0" err="1" smtClean="0">
                <a:sym typeface="Wingdings"/>
              </a:rPr>
              <a:t>CeA</a:t>
            </a:r>
            <a:r>
              <a:rPr lang="en-US" baseline="0" dirty="0" smtClean="0">
                <a:sym typeface="Wingdings"/>
              </a:rPr>
              <a:t> produces anxiolytic effect </a:t>
            </a:r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But stimulation of BLA as whole has anxiogenic effect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469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-Stimulation</a:t>
            </a:r>
            <a:r>
              <a:rPr lang="en-US" baseline="0" dirty="0" smtClean="0"/>
              <a:t> of BLA to Ventral hippo=increased anxiety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02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GABAB=role</a:t>
            </a:r>
            <a:r>
              <a:rPr lang="en-US" baseline="0" dirty="0" smtClean="0"/>
              <a:t> in mood &amp; anxiety disorders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15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IL10=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anti-inflammatory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cytokin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CD4=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glycoprotein found on the surface of immune cells = educes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anti-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flamitory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response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CD80, MHCII,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CD11 = spleen derived dendritic cells =induced immune response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684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 that JB-1</a:t>
            </a:r>
            <a:r>
              <a:rPr lang="en-US" baseline="0" dirty="0" smtClean="0"/>
              <a:t> could alter function of existing gut </a:t>
            </a:r>
            <a:r>
              <a:rPr lang="en-US" baseline="0" dirty="0" err="1" smtClean="0"/>
              <a:t>microbiota</a:t>
            </a:r>
            <a:r>
              <a:rPr lang="en-US" baseline="0" dirty="0" smtClean="0"/>
              <a:t> without influencing composition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68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1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</a:t>
            </a:r>
            <a:r>
              <a:rPr lang="en-US" baseline="0" dirty="0" smtClean="0"/>
              <a:t> in temperature is measured </a:t>
            </a:r>
            <a:r>
              <a:rPr lang="en-US" baseline="0" dirty="0" smtClean="0">
                <a:sym typeface="Wingdings"/>
              </a:rPr>
              <a:t> greater temp change= more anxiety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6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time in open arms=less anxiety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02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CC56-B86F-4E4D-9F9F-9E1F5FB6EA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82C8AD5-FDA4-C548-AF92-FD1944D41125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DDE64D3-0975-1647-9E36-6EBD3C354D2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9.wdp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940"/>
            <a:ext cx="9144000" cy="4969768"/>
          </a:xfrm>
        </p:spPr>
        <p:txBody>
          <a:bodyPr>
            <a:noAutofit/>
          </a:bodyPr>
          <a:lstStyle/>
          <a:p>
            <a:pPr algn="r"/>
            <a:r>
              <a:rPr lang="en-US" sz="4800" dirty="0" smtClean="0"/>
              <a:t>The Social Stress Resiliency Playoffs: Playoffs for the</a:t>
            </a:r>
            <a:br>
              <a:rPr lang="en-US" sz="4800" dirty="0" smtClean="0"/>
            </a:br>
            <a:r>
              <a:rPr lang="en-US" sz="4800" dirty="0" smtClean="0"/>
              <a:t> </a:t>
            </a:r>
            <a:r>
              <a:rPr lang="en-US" sz="4800" b="1" u="sng" dirty="0" smtClean="0"/>
              <a:t>Resiliency cup </a:t>
            </a:r>
            <a:br>
              <a:rPr lang="en-US" sz="4800" b="1" u="sng" dirty="0" smtClean="0"/>
            </a:br>
            <a:r>
              <a:rPr lang="en-US" sz="4800" dirty="0" err="1" smtClean="0"/>
              <a:t>Microbiome</a:t>
            </a:r>
            <a:r>
              <a:rPr lang="en-US" sz="4800" dirty="0" smtClean="0"/>
              <a:t> vs. Brain’s Social Stress Reaction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0395" y="5162708"/>
            <a:ext cx="6293487" cy="157338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200" dirty="0" smtClean="0"/>
              <a:t>Social Stress &amp; Resilience: Fall 2017 </a:t>
            </a:r>
          </a:p>
          <a:p>
            <a:pPr algn="ctr"/>
            <a:r>
              <a:rPr lang="en-US" sz="3200" dirty="0" smtClean="0"/>
              <a:t>Clarissa </a:t>
            </a:r>
            <a:r>
              <a:rPr lang="en-US" sz="3200" dirty="0" err="1" smtClean="0"/>
              <a:t>Staton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04" y="793817"/>
            <a:ext cx="3298544" cy="2288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6" b="89840" l="3600" r="99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95429">
            <a:off x="1052106" y="1214744"/>
            <a:ext cx="1572347" cy="117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5" b="100000" l="1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34353" y="3455191"/>
            <a:ext cx="2806128" cy="1811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5" b="100000" l="1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0119" y="3317782"/>
            <a:ext cx="2806128" cy="1811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572"/>
            <a:ext cx="8913813" cy="1372897"/>
          </a:xfrm>
        </p:spPr>
        <p:txBody>
          <a:bodyPr>
            <a:noAutofit/>
          </a:bodyPr>
          <a:lstStyle/>
          <a:p>
            <a:r>
              <a:rPr lang="en-US" sz="4000" dirty="0" smtClean="0"/>
              <a:t>First Quarter Game Plan: Stress-Induced Hyperthermia</a:t>
            </a:r>
            <a:endParaRPr lang="en-US" sz="40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896561" y="4046463"/>
            <a:ext cx="2195852" cy="215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21147" y="4361170"/>
            <a:ext cx="131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 min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192572">
            <a:off x="620888" y="3364575"/>
            <a:ext cx="993954" cy="449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192572">
            <a:off x="6033115" y="3495452"/>
            <a:ext cx="993954" cy="449440"/>
          </a:xfrm>
          <a:prstGeom prst="rect">
            <a:avLst/>
          </a:prstGeom>
        </p:spPr>
      </p:pic>
      <p:sp>
        <p:nvSpPr>
          <p:cNvPr id="34" name="Content Placeholder 9"/>
          <p:cNvSpPr>
            <a:spLocks noGrp="1"/>
          </p:cNvSpPr>
          <p:nvPr>
            <p:ph idx="1"/>
          </p:nvPr>
        </p:nvSpPr>
        <p:spPr>
          <a:xfrm>
            <a:off x="1234483" y="5618727"/>
            <a:ext cx="7679330" cy="842188"/>
          </a:xfrm>
        </p:spPr>
        <p:txBody>
          <a:bodyPr>
            <a:no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Greater ΔT=more anxiety</a:t>
            </a:r>
            <a:endParaRPr lang="en-US" sz="3200" i="1" dirty="0" smtClean="0"/>
          </a:p>
        </p:txBody>
      </p:sp>
    </p:spTree>
    <p:extLst>
      <p:ext uri="{BB962C8B-B14F-4D97-AF65-F5344CB8AC3E}">
        <p14:creationId xmlns:p14="http://schemas.microsoft.com/office/powerpoint/2010/main" val="105324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16 -0.13711 L 0.04963 0.04787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16 -0.13711 L 0.04963 0.04787 " pathEditMode="relative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572"/>
            <a:ext cx="8913813" cy="1372897"/>
          </a:xfrm>
        </p:spPr>
        <p:txBody>
          <a:bodyPr>
            <a:noAutofit/>
          </a:bodyPr>
          <a:lstStyle/>
          <a:p>
            <a:r>
              <a:rPr lang="en-US" sz="4000" dirty="0" smtClean="0"/>
              <a:t>First Quarter Game Plan: Elevated-Plus Maze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079" y="2019396"/>
            <a:ext cx="4813734" cy="4245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4172" y="3507879"/>
            <a:ext cx="1528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 min </a:t>
            </a:r>
            <a:endParaRPr lang="en-US" sz="2400" dirty="0"/>
          </a:p>
        </p:txBody>
      </p:sp>
      <p:sp>
        <p:nvSpPr>
          <p:cNvPr id="12" name="Content Placeholder 9"/>
          <p:cNvSpPr>
            <a:spLocks noGrp="1"/>
          </p:cNvSpPr>
          <p:nvPr>
            <p:ph idx="1"/>
          </p:nvPr>
        </p:nvSpPr>
        <p:spPr>
          <a:xfrm>
            <a:off x="272110" y="2333074"/>
            <a:ext cx="3038552" cy="4019688"/>
          </a:xfrm>
        </p:spPr>
        <p:txBody>
          <a:bodyPr>
            <a:noAutofit/>
          </a:bodyPr>
          <a:lstStyle/>
          <a:p>
            <a:r>
              <a:rPr lang="en-US" sz="3200" dirty="0" smtClean="0"/>
              <a:t>More time in open arms=less anxiety </a:t>
            </a:r>
          </a:p>
        </p:txBody>
      </p:sp>
    </p:spTree>
    <p:extLst>
      <p:ext uri="{BB962C8B-B14F-4D97-AF65-F5344CB8AC3E}">
        <p14:creationId xmlns:p14="http://schemas.microsoft.com/office/powerpoint/2010/main" val="35740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572"/>
            <a:ext cx="8913813" cy="1372897"/>
          </a:xfrm>
        </p:spPr>
        <p:txBody>
          <a:bodyPr>
            <a:noAutofit/>
          </a:bodyPr>
          <a:lstStyle/>
          <a:p>
            <a:r>
              <a:rPr lang="en-US" sz="4000" dirty="0" smtClean="0"/>
              <a:t>First Quarter Game Plan: Forced Swim Test 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78" r="52967" b="55684"/>
          <a:stretch/>
        </p:blipFill>
        <p:spPr>
          <a:xfrm>
            <a:off x="4433110" y="2092927"/>
            <a:ext cx="3877556" cy="4259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5" b="100000" l="1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2344" y="3197946"/>
            <a:ext cx="1384533" cy="894013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idx="1"/>
          </p:nvPr>
        </p:nvSpPr>
        <p:spPr>
          <a:xfrm>
            <a:off x="272109" y="2333074"/>
            <a:ext cx="4161001" cy="4019688"/>
          </a:xfrm>
        </p:spPr>
        <p:txBody>
          <a:bodyPr>
            <a:noAutofit/>
          </a:bodyPr>
          <a:lstStyle/>
          <a:p>
            <a:r>
              <a:rPr lang="en-US" sz="3200" dirty="0" smtClean="0"/>
              <a:t>More movement=less anxiety </a:t>
            </a:r>
          </a:p>
          <a:p>
            <a:pPr lvl="1"/>
            <a:r>
              <a:rPr lang="en-US" sz="3000" i="1" dirty="0" smtClean="0"/>
              <a:t>Only last 4 min scored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2344" y="4505819"/>
            <a:ext cx="1528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r>
              <a:rPr lang="en-US" sz="2400" dirty="0" smtClean="0"/>
              <a:t> min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352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572"/>
            <a:ext cx="8913813" cy="1372897"/>
          </a:xfrm>
        </p:spPr>
        <p:txBody>
          <a:bodyPr>
            <a:noAutofit/>
          </a:bodyPr>
          <a:lstStyle/>
          <a:p>
            <a:r>
              <a:rPr lang="en-US" sz="4000" dirty="0" smtClean="0"/>
              <a:t>First Quarter Game Plan: Fear Conditioning 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753479" y="2281516"/>
            <a:ext cx="2066683" cy="12483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286" y="2539799"/>
            <a:ext cx="163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1: Training Day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5" b="100000" l="1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6737" y="4427880"/>
            <a:ext cx="2806128" cy="1811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5" b="100000" l="1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86673" y="4376160"/>
            <a:ext cx="2806128" cy="1811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5" b="100000" l="1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30361" y="4376160"/>
            <a:ext cx="2806128" cy="1811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88850">
            <a:off x="625901" y="4011775"/>
            <a:ext cx="728770" cy="728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88850">
            <a:off x="3794177" y="3903565"/>
            <a:ext cx="728770" cy="728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88850">
            <a:off x="6742026" y="3903565"/>
            <a:ext cx="728770" cy="7287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296097">
            <a:off x="1274152" y="5884813"/>
            <a:ext cx="679834" cy="6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296097">
            <a:off x="1744016" y="5969173"/>
            <a:ext cx="679834" cy="6925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5064" y="3529893"/>
            <a:ext cx="1017481" cy="10174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3878" y="3529893"/>
            <a:ext cx="1017481" cy="10174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1727" y="3529893"/>
            <a:ext cx="1017481" cy="10174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22036" y="2281516"/>
            <a:ext cx="2066683" cy="12483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22036" y="2539799"/>
            <a:ext cx="206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2: Memory Testing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781775" y="2281516"/>
            <a:ext cx="2066683" cy="12483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81775" y="2539799"/>
            <a:ext cx="206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Day 3: Memory Extinction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995" y="2721654"/>
            <a:ext cx="4915818" cy="3431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572"/>
            <a:ext cx="8913813" cy="1372897"/>
          </a:xfrm>
        </p:spPr>
        <p:txBody>
          <a:bodyPr>
            <a:noAutofit/>
          </a:bodyPr>
          <a:lstStyle/>
          <a:p>
            <a:r>
              <a:rPr lang="en-US" sz="4000" dirty="0" smtClean="0"/>
              <a:t>First Quarter Game Plan: Forced Swim Test </a:t>
            </a:r>
            <a:endParaRPr lang="en-US" sz="4000" dirty="0"/>
          </a:p>
        </p:txBody>
      </p:sp>
      <p:sp>
        <p:nvSpPr>
          <p:cNvPr id="8" name="Content Placeholder 9"/>
          <p:cNvSpPr>
            <a:spLocks noGrp="1"/>
          </p:cNvSpPr>
          <p:nvPr>
            <p:ph idx="1"/>
          </p:nvPr>
        </p:nvSpPr>
        <p:spPr>
          <a:xfrm>
            <a:off x="272109" y="2333074"/>
            <a:ext cx="3514743" cy="4019688"/>
          </a:xfrm>
        </p:spPr>
        <p:txBody>
          <a:bodyPr>
            <a:noAutofit/>
          </a:bodyPr>
          <a:lstStyle/>
          <a:p>
            <a:r>
              <a:rPr lang="en-US" sz="3200" dirty="0" smtClean="0"/>
              <a:t> OFC used to induce stress </a:t>
            </a:r>
          </a:p>
          <a:p>
            <a:pPr lvl="1"/>
            <a:r>
              <a:rPr lang="en-US" sz="2800" i="1" dirty="0" smtClean="0"/>
              <a:t>For </a:t>
            </a:r>
            <a:r>
              <a:rPr lang="en-US" sz="2800" i="1" dirty="0" err="1" smtClean="0"/>
              <a:t>corticosterone</a:t>
            </a:r>
            <a:r>
              <a:rPr lang="en-US" sz="2800" i="1" dirty="0" smtClean="0"/>
              <a:t> levels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5" b="100000" l="114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14032" y="4364793"/>
            <a:ext cx="1420667" cy="9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First Quarter Play by Play: Stress-Induced Hyperthermia Results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17" y="1887524"/>
            <a:ext cx="8731596" cy="1645743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 JB-1 showed trend towards a </a:t>
            </a:r>
            <a:r>
              <a:rPr lang="en-US" sz="3200" i="1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3200" i="1" dirty="0">
                <a:sym typeface="Wingdings"/>
              </a:rPr>
              <a:t> </a:t>
            </a:r>
            <a:r>
              <a:rPr lang="en-US" sz="3200" i="1" dirty="0" smtClean="0">
                <a:sym typeface="Wingdings"/>
              </a:rPr>
              <a:t>in the ΔT</a:t>
            </a:r>
            <a:endParaRPr lang="en-US" sz="3200" i="1" dirty="0" smtClean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7-09-21 at 11.20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09" y="2698973"/>
            <a:ext cx="4933365" cy="3727231"/>
          </a:xfrm>
          <a:prstGeom prst="rect">
            <a:avLst/>
          </a:prstGeom>
        </p:spPr>
      </p:pic>
      <p:pic>
        <p:nvPicPr>
          <p:cNvPr id="9" name="Picture 8" descr="Screen Shot 2017-09-21 at 11.22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97" y="3094363"/>
            <a:ext cx="2436188" cy="7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21 at 11.25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05" y="2797811"/>
            <a:ext cx="5124722" cy="3716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First Quarter Play by Play: Elevated Plus Maze Results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17" y="1887524"/>
            <a:ext cx="8731596" cy="1645743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 JB-1 mice went into open arms more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7-09-21 at 11.22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97" y="3094363"/>
            <a:ext cx="2436188" cy="752007"/>
          </a:xfrm>
          <a:prstGeom prst="rect">
            <a:avLst/>
          </a:prstGeom>
        </p:spPr>
      </p:pic>
      <p:pic>
        <p:nvPicPr>
          <p:cNvPr id="10" name="Picture 9" descr="Screen Shot 2017-09-21 at 11.20.5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10608" r="76300" b="64706"/>
          <a:stretch/>
        </p:blipFill>
        <p:spPr>
          <a:xfrm>
            <a:off x="963718" y="3104185"/>
            <a:ext cx="884355" cy="92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First Quarter Play by Play: Forced Swim Test Results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17" y="1887524"/>
            <a:ext cx="8731596" cy="1645743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 JB-1 mice spent less time immobile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7-09-21 at 11.27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74" y="2666774"/>
            <a:ext cx="7329939" cy="3844234"/>
          </a:xfrm>
          <a:prstGeom prst="rect">
            <a:avLst/>
          </a:prstGeom>
        </p:spPr>
      </p:pic>
      <p:pic>
        <p:nvPicPr>
          <p:cNvPr id="10" name="Picture 9" descr="Screen Shot 2017-09-21 at 11.20.5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10608" r="76300" b="64706"/>
          <a:stretch/>
        </p:blipFill>
        <p:spPr>
          <a:xfrm>
            <a:off x="1311762" y="2851568"/>
            <a:ext cx="884355" cy="92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First Quarter Play by Play: Fear Conditioning Results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17" y="1887524"/>
            <a:ext cx="8731596" cy="1645743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 JB-1 mice showed more memory of FC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7-09-21 at 11.30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422"/>
            <a:ext cx="9144000" cy="27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First Quarter Play by Play: </a:t>
            </a:r>
            <a:r>
              <a:rPr lang="en-US" sz="4000" dirty="0" err="1" smtClean="0"/>
              <a:t>Corticosterone</a:t>
            </a:r>
            <a:r>
              <a:rPr lang="en-US" sz="4000" dirty="0" smtClean="0"/>
              <a:t> Results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17" y="1887524"/>
            <a:ext cx="8731596" cy="1645743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 JB-1 stressed mice had lower </a:t>
            </a:r>
            <a:r>
              <a:rPr lang="en-US" sz="3200" i="1" dirty="0" err="1" smtClean="0"/>
              <a:t>corticosterone</a:t>
            </a:r>
            <a:r>
              <a:rPr lang="en-US" sz="3200" i="1" dirty="0" smtClean="0"/>
              <a:t> levels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7-09-21 at 11.34.23 P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88" y="2608255"/>
            <a:ext cx="6570644" cy="409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" y="444094"/>
            <a:ext cx="8907011" cy="1881410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 Social Stress Resilience Playoff Schedule  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603" y="2345123"/>
            <a:ext cx="8513538" cy="4186845"/>
          </a:xfrm>
        </p:spPr>
        <p:txBody>
          <a:bodyPr>
            <a:normAutofit fontScale="92500"/>
          </a:bodyPr>
          <a:lstStyle/>
          <a:p>
            <a:pPr marL="349250" lvl="1" indent="0">
              <a:buNone/>
            </a:pPr>
            <a:endParaRPr lang="en-US" dirty="0" smtClean="0"/>
          </a:p>
          <a:p>
            <a:pPr lvl="1"/>
            <a:r>
              <a:rPr lang="en-US" sz="4000" u="sng" dirty="0" smtClean="0"/>
              <a:t>Last Weeks Matchup: </a:t>
            </a:r>
            <a:r>
              <a:rPr lang="en-US" sz="4000" dirty="0" smtClean="0"/>
              <a:t>Nicotine &amp; </a:t>
            </a:r>
            <a:r>
              <a:rPr lang="en-US" sz="4000" dirty="0" err="1" smtClean="0"/>
              <a:t>Orexin</a:t>
            </a:r>
            <a:r>
              <a:rPr lang="en-US" sz="4000" dirty="0" smtClean="0"/>
              <a:t> vs. Brain’s Social Stress Reaction </a:t>
            </a:r>
          </a:p>
          <a:p>
            <a:pPr lvl="1"/>
            <a:r>
              <a:rPr lang="en-US" sz="4000" u="sng" dirty="0" smtClean="0"/>
              <a:t>This week’s Matchup: </a:t>
            </a:r>
            <a:r>
              <a:rPr lang="en-US" sz="3600" dirty="0" err="1" smtClean="0"/>
              <a:t>Microbiome</a:t>
            </a:r>
            <a:r>
              <a:rPr lang="en-US" sz="3600" dirty="0" smtClean="0"/>
              <a:t> vs. Brain’s Social Stress Reaction </a:t>
            </a:r>
          </a:p>
          <a:p>
            <a:pPr lvl="1"/>
            <a:r>
              <a:rPr lang="en-US" sz="4000" dirty="0" smtClean="0"/>
              <a:t>All other games TBD </a:t>
            </a:r>
          </a:p>
          <a:p>
            <a:pPr marL="34925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05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879"/>
            <a:ext cx="8960673" cy="2915824"/>
          </a:xfrm>
        </p:spPr>
        <p:txBody>
          <a:bodyPr>
            <a:noAutofit/>
          </a:bodyPr>
          <a:lstStyle/>
          <a:p>
            <a:r>
              <a:rPr lang="en-US" sz="4400" dirty="0" smtClean="0"/>
              <a:t>Second Quarter Summary: The </a:t>
            </a:r>
            <a:r>
              <a:rPr lang="en-US" sz="4400" dirty="0" err="1"/>
              <a:t>m</a:t>
            </a:r>
            <a:r>
              <a:rPr lang="en-US" sz="4400" dirty="0" err="1" smtClean="0"/>
              <a:t>icrobiome</a:t>
            </a:r>
            <a:r>
              <a:rPr lang="en-US" sz="4400" dirty="0" smtClean="0"/>
              <a:t> overcomes the brain’s reaction to </a:t>
            </a:r>
            <a:r>
              <a:rPr lang="en-US" sz="4400" u="sng" dirty="0" smtClean="0"/>
              <a:t>social stress </a:t>
            </a:r>
            <a:endParaRPr lang="en-US" sz="4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40" y="3685029"/>
            <a:ext cx="8441991" cy="29015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Oral </a:t>
            </a:r>
            <a:r>
              <a:rPr lang="en-US" sz="3200" dirty="0"/>
              <a:t>treatment with </a:t>
            </a:r>
            <a:r>
              <a:rPr lang="en-US" sz="3200" i="1" dirty="0" smtClean="0"/>
              <a:t>Lactobacillus </a:t>
            </a:r>
            <a:r>
              <a:rPr lang="en-US" sz="3200" i="1" dirty="0" err="1" smtClean="0"/>
              <a:t>rhamnosus</a:t>
            </a:r>
            <a:r>
              <a:rPr lang="en-US" sz="3200" dirty="0" smtClean="0"/>
              <a:t> </a:t>
            </a:r>
            <a:r>
              <a:rPr lang="en-US" sz="3200" dirty="0"/>
              <a:t>attenuates </a:t>
            </a:r>
            <a:r>
              <a:rPr lang="en-US" sz="3200" dirty="0" err="1"/>
              <a:t>behavioural</a:t>
            </a:r>
            <a:r>
              <a:rPr lang="en-US" sz="3200" dirty="0"/>
              <a:t> </a:t>
            </a:r>
            <a:r>
              <a:rPr lang="en-US" sz="3200" dirty="0" smtClean="0"/>
              <a:t>deficits and </a:t>
            </a:r>
            <a:r>
              <a:rPr lang="en-US" sz="3200" dirty="0"/>
              <a:t>immune changes in chronic </a:t>
            </a:r>
            <a:r>
              <a:rPr lang="en-US" sz="3200" dirty="0" smtClean="0"/>
              <a:t>social stress</a:t>
            </a:r>
          </a:p>
          <a:p>
            <a:pPr marL="0" indent="0">
              <a:buNone/>
            </a:pPr>
            <a:r>
              <a:rPr lang="en-US" dirty="0" smtClean="0"/>
              <a:t>Aadil </a:t>
            </a:r>
            <a:r>
              <a:rPr lang="en-US" dirty="0"/>
              <a:t>Bharwani1,2,3, M. </a:t>
            </a:r>
            <a:r>
              <a:rPr lang="en-US" dirty="0" err="1"/>
              <a:t>Firoz</a:t>
            </a:r>
            <a:r>
              <a:rPr lang="en-US" dirty="0"/>
              <a:t> Mian2, Michael G. Surette4,5, John Bienenstock1,2 and Paul Forsythe2,4,6*</a:t>
            </a:r>
          </a:p>
        </p:txBody>
      </p:sp>
    </p:spTree>
    <p:extLst>
      <p:ext uri="{BB962C8B-B14F-4D97-AF65-F5344CB8AC3E}">
        <p14:creationId xmlns:p14="http://schemas.microsoft.com/office/powerpoint/2010/main" val="41898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124"/>
            <a:ext cx="8913813" cy="13523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Game Plan: Overview </a:t>
            </a:r>
            <a:endParaRPr lang="en-US" dirty="0"/>
          </a:p>
        </p:txBody>
      </p:sp>
      <p:pic>
        <p:nvPicPr>
          <p:cNvPr id="6" name="Picture 5" descr="Screen Shot 2017-09-10 at 5.39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85723" r="552" b="1998"/>
          <a:stretch/>
        </p:blipFill>
        <p:spPr>
          <a:xfrm>
            <a:off x="192344" y="6195077"/>
            <a:ext cx="6742610" cy="340798"/>
          </a:xfrm>
          <a:prstGeom prst="rect">
            <a:avLst/>
          </a:prstGeom>
        </p:spPr>
      </p:pic>
      <p:pic>
        <p:nvPicPr>
          <p:cNvPr id="8" name="Picture 7" descr="Screen Shot 2017-09-12 at 3.38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8" y="1556512"/>
            <a:ext cx="8446925" cy="43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441"/>
            <a:ext cx="8913813" cy="130586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Plan: Bacterial Treatment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2674" y="5259217"/>
            <a:ext cx="1401139" cy="1401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354" y="3309369"/>
            <a:ext cx="2327321" cy="1752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9254" y="3850829"/>
            <a:ext cx="4076700" cy="1993900"/>
          </a:xfrm>
          <a:prstGeom prst="rect">
            <a:avLst/>
          </a:prstGeom>
        </p:spPr>
      </p:pic>
      <p:pic>
        <p:nvPicPr>
          <p:cNvPr id="12" name="Picture 11" descr="Screen Shot 2017-09-12 at 3.38.11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9"/>
          <a:stretch/>
        </p:blipFill>
        <p:spPr>
          <a:xfrm>
            <a:off x="0" y="1748536"/>
            <a:ext cx="8721469" cy="14589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3515" y="2236059"/>
            <a:ext cx="2360895" cy="1073310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74857" y="2161363"/>
            <a:ext cx="1948857" cy="317792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4843E-6 9.91659E-7 L -0.25829 0.10449 " pathEditMode="relative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777"/>
            <a:ext cx="8913813" cy="132375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Game Plan: Treatment + Social Defeat </a:t>
            </a:r>
            <a:endParaRPr lang="en-US" dirty="0"/>
          </a:p>
        </p:txBody>
      </p:sp>
      <p:pic>
        <p:nvPicPr>
          <p:cNvPr id="8" name="Picture 7" descr="Screen Shot 2017-09-12 at 3.3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3" y="1765463"/>
            <a:ext cx="8913813" cy="4777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2506" y="2213639"/>
            <a:ext cx="1824327" cy="1222364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0074" y="3792360"/>
            <a:ext cx="3487690" cy="189618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CSD=Chronic Social Defeat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25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7-09-12 at 3.3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3" y="1605022"/>
            <a:ext cx="8913813" cy="4777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4509" t="36454" r="53156"/>
          <a:stretch/>
        </p:blipFill>
        <p:spPr>
          <a:xfrm>
            <a:off x="5222141" y="3370490"/>
            <a:ext cx="3102534" cy="3011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870"/>
            <a:ext cx="8913813" cy="914400"/>
          </a:xfrm>
        </p:spPr>
        <p:txBody>
          <a:bodyPr/>
          <a:lstStyle/>
          <a:p>
            <a:r>
              <a:rPr lang="en-US" dirty="0" smtClean="0"/>
              <a:t>First Half Game Plan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52506" y="1989550"/>
            <a:ext cx="1824327" cy="1291121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85144" y="5075225"/>
            <a:ext cx="884454" cy="1091198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10" b="93190" l="24559" r="46725">
                        <a14:foregroundMark x1="25063" y1="77061" x2="25063" y2="77061"/>
                        <a14:foregroundMark x1="38791" y1="46953" x2="38791" y2="46953"/>
                        <a14:foregroundMark x1="39924" y1="47670" x2="39924" y2="47670"/>
                        <a14:foregroundMark x1="40932" y1="47670" x2="40932" y2="47670"/>
                        <a14:foregroundMark x1="41688" y1="48387" x2="41688" y2="48387"/>
                        <a14:foregroundMark x1="42821" y1="47670" x2="42821" y2="47670"/>
                        <a14:foregroundMark x1="43325" y1="45161" x2="43325" y2="45161"/>
                        <a14:foregroundMark x1="39043" y1="55556" x2="39043" y2="55556"/>
                        <a14:foregroundMark x1="40050" y1="54122" x2="40050" y2="54122"/>
                        <a14:foregroundMark x1="40680" y1="55914" x2="40680" y2="55914"/>
                        <a14:foregroundMark x1="41814" y1="54839" x2="41814" y2="54839"/>
                        <a14:foregroundMark x1="42695" y1="55914" x2="42695" y2="55914"/>
                        <a14:foregroundMark x1="43829" y1="55914" x2="43829" y2="55914"/>
                        <a14:foregroundMark x1="41688" y1="44444" x2="41688" y2="44444"/>
                        <a14:foregroundMark x1="38035" y1="56989" x2="38035" y2="56989"/>
                        <a14:backgroundMark x1="32494" y1="52688" x2="30605" y2="54122"/>
                        <a14:backgroundMark x1="28841" y1="45161" x2="28841" y2="45161"/>
                        <a14:backgroundMark x1="26826" y1="49104" x2="26826" y2="49104"/>
                        <a14:backgroundMark x1="26322" y1="54480" x2="26322" y2="54480"/>
                        <a14:backgroundMark x1="34635" y1="79928" x2="34635" y2="79928"/>
                        <a14:backgroundMark x1="41310" y1="81720" x2="41310" y2="81720"/>
                        <a14:backgroundMark x1="38161" y1="52688" x2="38161" y2="52688"/>
                      </a14:backgroundRemoval>
                    </a14:imgEffect>
                  </a14:imgLayer>
                </a14:imgProps>
              </a:ext>
            </a:extLst>
          </a:blip>
          <a:srcRect l="24509" t="36454" r="53156"/>
          <a:stretch/>
        </p:blipFill>
        <p:spPr>
          <a:xfrm>
            <a:off x="5233813" y="3280672"/>
            <a:ext cx="3102534" cy="310170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138" r="86862"/>
                    </a14:imgEffect>
                  </a14:imgLayer>
                </a14:imgProps>
              </a:ext>
            </a:extLst>
          </a:blip>
          <a:srcRect l="3922" r="3922"/>
          <a:stretch>
            <a:fillRect/>
          </a:stretch>
        </p:blipFill>
        <p:spPr>
          <a:xfrm flipH="1">
            <a:off x="4283399" y="3197294"/>
            <a:ext cx="3070921" cy="187793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5701" y="4643939"/>
            <a:ext cx="2315763" cy="113263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196777"/>
            <a:ext cx="8913813" cy="132375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Second Quarter Game Plan: Treatment + Social Defeat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4754E-6 2.59208E-6 C 0.00746 0.00069 0.01492 0.00069 0.02239 0.00254 C 0.03783 0.00625 0.05413 0.02362 0.06732 0.03521 C 0.06871 0.03799 0.06975 0.04076 0.07148 0.04354 C 0.07322 0.04632 0.07582 0.04841 0.07756 0.05165 C 0.0786 0.05397 0.0786 0.05721 0.07964 0.05976 C 0.08397 0.07041 0.09039 0.08732 0.09595 0.09798 C 0.09785 0.11559 0.09681 0.11257 0.09994 0.12531 C 0.10115 0.13064 0.10271 0.13597 0.1041 0.14153 C 0.10479 0.14408 0.10757 0.15172 0.10618 0.14987 C 0.10184 0.14408 0.08987 0.12694 0.08363 0.12253 C 0.07166 0.11396 0.05882 0.1084 0.04685 0.10076 C 0.03661 0.08709 0.03279 0.08455 0.0203 0.07621 C 0.0092 0.06879 0.00018 0.05675 -0.01023 0.04887 C -0.02064 0.04076 -0.03573 0.03683 -0.04701 0.03266 C -0.04632 0.03613 -0.04684 0.04053 -0.04493 0.04354 C -0.04181 0.04841 -0.03678 0.05073 -0.03261 0.05443 C -0.02654 0.05953 -0.02081 0.06578 -0.0144 0.07065 C -0.01127 0.07296 -0.00763 0.07389 -0.00416 0.07621 C -0.00208 0.0776 -1.54754E-6 0.07968 0.00209 0.08153 C 0.01007 0.09821 0.02481 0.10701 0.0347 0.12253 C 0.03626 0.12485 0.03748 0.12763 0.03869 0.13064 C 0.03956 0.13319 0.03939 0.13643 0.04078 0.13875 C 0.04286 0.14222 0.04615 0.14431 0.04893 0.14709 C 0.04893 0.14709 0.04737 0.14153 0.04685 0.13875 C 0.04615 0.13597 0.04581 0.13296 0.04494 0.13064 C 0.03904 0.11535 0.03175 0.10562 0.0203 0.09798 C 0.01683 0.09242 0.01458 0.08524 0.01024 0.08153 C 0.00278 0.07505 -0.00659 0.07343 -0.0144 0.0681 C -0.0366 0.05281 -0.06384 0.04887 -0.08778 0.04076 C -0.09264 0.04169 -0.09871 0.03891 -0.10201 0.04354 C -0.10426 0.04632 -0.0968 0.04725 -0.09385 0.04887 C -0.09004 0.05096 -0.08171 0.05443 -0.08171 0.05443 C -0.07911 0.05976 -0.07633 0.06509 -0.07356 0.07065 C -0.07095 0.07597 -0.06991 0.08408 -0.0654 0.08709 C -0.05517 0.09381 -0.05985 0.0901 -0.051 0.09798 C -0.04406 0.11234 -0.02706 0.13852 -0.0144 0.14431 C -0.00763 0.14732 -0.00086 0.14941 0.00608 0.15242 C 0.00799 0.15149 0.01354 0.15172 0.01215 0.14987 C 0.00972 0.14663 0.00521 0.14871 0.00209 0.14709 C -0.00485 0.14361 -0.01249 0.13597 -0.01839 0.13064 C -0.01977 0.12531 -0.02307 0.11234 -0.02446 0.10887 C -0.02619 0.1047 -0.02897 0.10169 -0.0307 0.09798 C -0.03244 0.09451 -0.03348 0.09057 -0.03469 0.08709 C -0.03955 0.05605 -0.04129 0.02501 -0.04701 -0.00556 C -0.04632 -0.01483 -0.05065 -0.0278 -0.04493 -0.0329 C -0.03834 -0.03915 -0.02862 -0.0322 -0.02047 -0.03012 C -0.00034 -0.02502 0.01874 0.01389 0.0347 0.02988 C 0.04372 0.06069 0.0321 0.02826 0.04685 0.05165 C 0.04806 0.05374 0.04806 0.05698 0.04893 0.05976 C 0.05309 0.0725 0.05136 0.06903 0.05917 0.07621 C 0.0635 0.08478 0.06749 0.09427 0.07148 0.10354 C 0.07287 0.10701 0.07391 0.11072 0.07547 0.11443 C 0.07669 0.11721 0.07964 0.12578 0.07964 0.12253 C 0.07964 0.10725 0.07062 0.09149 0.06333 0.08153 C 0.05587 0.05258 0.04477 0.02409 0.02863 0.00254 C 0.02186 -0.02386 0.01336 -0.02456 -0.00607 -0.02456 " pathEditMode="relative" ptsTypes="ffffffffffffffffffffffffffffffffffffffffffffffffffffffff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7-09-12 at 3.38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08"/>
          <a:stretch/>
        </p:blipFill>
        <p:spPr>
          <a:xfrm>
            <a:off x="0" y="1520527"/>
            <a:ext cx="8913813" cy="1752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8200" t="40122" r="29271" b="7738"/>
          <a:stretch/>
        </p:blipFill>
        <p:spPr>
          <a:xfrm>
            <a:off x="3279348" y="3921525"/>
            <a:ext cx="2610862" cy="2123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870"/>
            <a:ext cx="8913813" cy="914400"/>
          </a:xfrm>
        </p:spPr>
        <p:txBody>
          <a:bodyPr/>
          <a:lstStyle/>
          <a:p>
            <a:r>
              <a:rPr lang="en-US" dirty="0" smtClean="0"/>
              <a:t>First Half Game Plan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261729" y="1896181"/>
            <a:ext cx="145693" cy="1091198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103" r="50123"/>
          <a:stretch/>
        </p:blipFill>
        <p:spPr>
          <a:xfrm>
            <a:off x="6387027" y="3246509"/>
            <a:ext cx="2526786" cy="3432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407" y="5869341"/>
            <a:ext cx="1372406" cy="6712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3138" r="86862"/>
                    </a14:imgEffect>
                  </a14:imgLayer>
                </a14:imgProps>
              </a:ext>
            </a:extLst>
          </a:blip>
          <a:srcRect l="3922" r="3922"/>
          <a:stretch>
            <a:fillRect/>
          </a:stretch>
        </p:blipFill>
        <p:spPr>
          <a:xfrm flipH="1">
            <a:off x="6371849" y="5267856"/>
            <a:ext cx="1563783" cy="956285"/>
          </a:xfr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196777"/>
            <a:ext cx="8913813" cy="132375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Second Quarter Game Plan: Treatment + Social Defeat 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2344" y="3081198"/>
            <a:ext cx="3225276" cy="3977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Housed across from </a:t>
            </a:r>
            <a:r>
              <a:rPr lang="en-US" sz="3200" u="sng" dirty="0" smtClean="0"/>
              <a:t>each</a:t>
            </a:r>
            <a:r>
              <a:rPr lang="en-US" sz="3200" dirty="0" smtClean="0"/>
              <a:t> other for 24 </a:t>
            </a:r>
            <a:r>
              <a:rPr lang="en-US" sz="3200" dirty="0" err="1" smtClean="0"/>
              <a:t>hrs</a:t>
            </a:r>
            <a:r>
              <a:rPr lang="en-US" sz="3200" dirty="0" smtClean="0"/>
              <a:t> following defeat</a:t>
            </a:r>
          </a:p>
          <a:p>
            <a:r>
              <a:rPr lang="en-US" sz="3200" dirty="0" smtClean="0"/>
              <a:t>Only mice with defeated phenotype were used.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72539" y="1896181"/>
            <a:ext cx="180048" cy="1091198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20701" y="1896181"/>
            <a:ext cx="158376" cy="1091198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34053" y="1896181"/>
            <a:ext cx="321194" cy="1091198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7-09-12 at 3.3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08"/>
          <a:stretch/>
        </p:blipFill>
        <p:spPr>
          <a:xfrm>
            <a:off x="155483" y="1556457"/>
            <a:ext cx="8913813" cy="1752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259" y="3309369"/>
            <a:ext cx="4469554" cy="3119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870"/>
            <a:ext cx="8913813" cy="914400"/>
          </a:xfrm>
        </p:spPr>
        <p:txBody>
          <a:bodyPr/>
          <a:lstStyle/>
          <a:p>
            <a:r>
              <a:rPr lang="en-US" dirty="0" smtClean="0"/>
              <a:t>Second Quarter Game Plan: OFC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344" y="3309369"/>
            <a:ext cx="4569913" cy="29694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OFT=Open Field Test</a:t>
            </a:r>
          </a:p>
          <a:p>
            <a:pPr lvl="1"/>
            <a:r>
              <a:rPr lang="en-US" sz="3000" dirty="0" smtClean="0"/>
              <a:t>Measures Anxiety</a:t>
            </a:r>
          </a:p>
          <a:p>
            <a:pPr lvl="1"/>
            <a:r>
              <a:rPr lang="en-US" sz="3000" dirty="0" smtClean="0"/>
              <a:t>Plexiglas enclosure </a:t>
            </a:r>
          </a:p>
          <a:p>
            <a:pPr lvl="1"/>
            <a:r>
              <a:rPr lang="en-US" sz="3000" dirty="0" smtClean="0"/>
              <a:t>Each test=30 min </a:t>
            </a:r>
            <a:endParaRPr lang="en-US" sz="2800" i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5322533" y="1833267"/>
            <a:ext cx="1476543" cy="1323299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29390" y="4761852"/>
            <a:ext cx="1519982" cy="7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9-12 at 3.3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08"/>
          <a:stretch/>
        </p:blipFill>
        <p:spPr>
          <a:xfrm>
            <a:off x="56028" y="1463087"/>
            <a:ext cx="8913813" cy="1752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870"/>
            <a:ext cx="8913813" cy="914400"/>
          </a:xfrm>
        </p:spPr>
        <p:txBody>
          <a:bodyPr/>
          <a:lstStyle/>
          <a:p>
            <a:r>
              <a:rPr lang="en-US" dirty="0" smtClean="0"/>
              <a:t>Second Quarter Game Plan: LDT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344" y="3310967"/>
            <a:ext cx="4289780" cy="360874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LDT=Light-dark box test</a:t>
            </a:r>
          </a:p>
          <a:p>
            <a:pPr lvl="1"/>
            <a:r>
              <a:rPr lang="en-US" sz="3000" dirty="0" smtClean="0"/>
              <a:t>Measures Anxiety </a:t>
            </a:r>
          </a:p>
          <a:p>
            <a:pPr lvl="1"/>
            <a:r>
              <a:rPr lang="en-US" sz="2800" i="1" dirty="0" smtClean="0"/>
              <a:t>Plexiglas enclosure w/ black insert at one end </a:t>
            </a:r>
          </a:p>
          <a:p>
            <a:pPr lvl="1"/>
            <a:r>
              <a:rPr lang="en-US" sz="2800" i="1" dirty="0" smtClean="0"/>
              <a:t>Each test=10 min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2272" y="1846800"/>
            <a:ext cx="661768" cy="1323299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46" y="3188773"/>
            <a:ext cx="4286567" cy="3482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004195" y="5296051"/>
            <a:ext cx="1404522" cy="6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5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7-09-12 at 3.3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08"/>
          <a:stretch/>
        </p:blipFill>
        <p:spPr>
          <a:xfrm>
            <a:off x="117640" y="1477469"/>
            <a:ext cx="8913813" cy="1752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6739"/>
            <a:ext cx="8913813" cy="12075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Game Plan: </a:t>
            </a:r>
            <a:r>
              <a:rPr lang="en-US" dirty="0"/>
              <a:t>Sociability &amp; Avoidance Tests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344" y="3309369"/>
            <a:ext cx="4569913" cy="2969490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Three-Chamber Sociability Test </a:t>
            </a:r>
          </a:p>
          <a:p>
            <a:r>
              <a:rPr lang="en-US" sz="3000" i="1" dirty="0" smtClean="0"/>
              <a:t>Aggressor Approach-Avoidance Test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7005906" y="1555262"/>
            <a:ext cx="1617584" cy="1323299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5307776" y="1218183"/>
            <a:ext cx="4076700" cy="199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20612" b="17523"/>
          <a:stretch/>
        </p:blipFill>
        <p:spPr>
          <a:xfrm>
            <a:off x="4762257" y="3212083"/>
            <a:ext cx="2162635" cy="188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7-09-12 at 3.3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08"/>
          <a:stretch/>
        </p:blipFill>
        <p:spPr>
          <a:xfrm>
            <a:off x="80288" y="1477469"/>
            <a:ext cx="8913813" cy="1752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391"/>
            <a:ext cx="8913813" cy="124487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Game Plan: Three-Chamber Sociability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344" y="3309369"/>
            <a:ext cx="4569913" cy="2969490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Three-Chamber Sociability Test</a:t>
            </a:r>
          </a:p>
          <a:p>
            <a:pPr lvl="1"/>
            <a:r>
              <a:rPr lang="en-US" sz="2800" i="1" dirty="0" smtClean="0"/>
              <a:t>Habituation Phase=5 min </a:t>
            </a:r>
          </a:p>
          <a:p>
            <a:pPr lvl="1"/>
            <a:r>
              <a:rPr lang="en-US" sz="2800" i="1" dirty="0" smtClean="0"/>
              <a:t>Sociability Phase=10 min </a:t>
            </a:r>
          </a:p>
        </p:txBody>
      </p:sp>
      <p:sp>
        <p:nvSpPr>
          <p:cNvPr id="4" name="Rectangle 3"/>
          <p:cNvSpPr/>
          <p:nvPr/>
        </p:nvSpPr>
        <p:spPr>
          <a:xfrm>
            <a:off x="6912526" y="1555262"/>
            <a:ext cx="1617584" cy="1323299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creen Shot 2017-09-12 at 3.07.44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61" l="15132" r="98026">
                        <a14:backgroundMark x1="27138" y1="68293" x2="27138" y2="68293"/>
                        <a14:backgroundMark x1="34375" y1="69919" x2="34375" y2="69919"/>
                        <a14:backgroundMark x1="73520" y1="71951" x2="73520" y2="71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9"/>
          <a:stretch/>
        </p:blipFill>
        <p:spPr>
          <a:xfrm>
            <a:off x="4675725" y="3309369"/>
            <a:ext cx="4062729" cy="1885068"/>
          </a:xfrm>
          <a:prstGeom prst="rect">
            <a:avLst/>
          </a:prstGeom>
        </p:spPr>
      </p:pic>
      <p:pic>
        <p:nvPicPr>
          <p:cNvPr id="9" name="Picture 8" descr="Screen Shot 2017-09-12 at 3.07.4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/>
          <a:stretch/>
        </p:blipFill>
        <p:spPr>
          <a:xfrm>
            <a:off x="4675725" y="4972932"/>
            <a:ext cx="4062729" cy="188506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032192" y="3875511"/>
            <a:ext cx="18676" cy="509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93070" y="3927927"/>
            <a:ext cx="18676" cy="5092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40202" y="3562679"/>
            <a:ext cx="9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min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50868" y="5194437"/>
            <a:ext cx="9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min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00912" y="4093655"/>
            <a:ext cx="3036991" cy="2391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094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Game 2: </a:t>
            </a:r>
            <a:r>
              <a:rPr lang="en-US" dirty="0" err="1" smtClean="0"/>
              <a:t>Microbiome</a:t>
            </a:r>
            <a:r>
              <a:rPr lang="en-US" dirty="0" smtClean="0"/>
              <a:t> vs. Brain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01" y="1247421"/>
            <a:ext cx="5536712" cy="5465988"/>
          </a:xfrm>
        </p:spPr>
        <p:txBody>
          <a:bodyPr>
            <a:normAutofit fontScale="92500" lnSpcReduction="10000"/>
          </a:bodyPr>
          <a:lstStyle/>
          <a:p>
            <a:pPr marL="34925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Home Team: Brain’s Social Stress Reaction    </a:t>
            </a:r>
          </a:p>
          <a:p>
            <a:pPr lvl="2"/>
            <a:r>
              <a:rPr lang="en-US" sz="3200" dirty="0" smtClean="0"/>
              <a:t>Players: </a:t>
            </a:r>
          </a:p>
          <a:p>
            <a:pPr lvl="3"/>
            <a:r>
              <a:rPr lang="en-US" sz="3200" dirty="0" smtClean="0"/>
              <a:t>???</a:t>
            </a:r>
          </a:p>
          <a:p>
            <a:pPr marL="349250" lvl="1" indent="0">
              <a:buNone/>
            </a:pPr>
            <a:endParaRPr lang="en-US" sz="3200" dirty="0"/>
          </a:p>
          <a:p>
            <a:pPr lvl="1"/>
            <a:r>
              <a:rPr lang="en-US" sz="3200" dirty="0" smtClean="0"/>
              <a:t>Away Team RESILIENCE : </a:t>
            </a:r>
            <a:r>
              <a:rPr lang="en-US" sz="3200" dirty="0" err="1" smtClean="0"/>
              <a:t>Microbiom</a:t>
            </a:r>
            <a:r>
              <a:rPr lang="en-US" sz="3200" dirty="0" smtClean="0"/>
              <a:t> </a:t>
            </a:r>
          </a:p>
          <a:p>
            <a:pPr lvl="2"/>
            <a:r>
              <a:rPr lang="en-US" sz="3200" dirty="0" smtClean="0"/>
              <a:t>Players; </a:t>
            </a:r>
          </a:p>
          <a:p>
            <a:pPr lvl="3"/>
            <a:r>
              <a:rPr lang="en-US" sz="3200" dirty="0" err="1" smtClean="0"/>
              <a:t>Lactus</a:t>
            </a:r>
            <a:r>
              <a:rPr lang="en-US" sz="3200" dirty="0" smtClean="0"/>
              <a:t> </a:t>
            </a:r>
            <a:r>
              <a:rPr lang="en-US" sz="3200" dirty="0" err="1" smtClean="0"/>
              <a:t>basilius</a:t>
            </a:r>
            <a:r>
              <a:rPr lang="en-US" sz="3200" dirty="0" smtClean="0"/>
              <a:t> </a:t>
            </a:r>
          </a:p>
          <a:p>
            <a:pPr lvl="3"/>
            <a:r>
              <a:rPr lang="en-US" sz="3200" dirty="0" smtClean="0"/>
              <a:t>Other germs </a:t>
            </a:r>
            <a:r>
              <a:rPr lang="en-US" sz="2200" dirty="0" smtClean="0"/>
              <a:t>(probably)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4692" y="4093655"/>
            <a:ext cx="2298563" cy="2298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74" y="1539327"/>
            <a:ext cx="3004539" cy="2366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8757" y="2100927"/>
            <a:ext cx="1963139" cy="12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7-09-12 at 3.3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08"/>
          <a:stretch/>
        </p:blipFill>
        <p:spPr>
          <a:xfrm>
            <a:off x="80288" y="1514817"/>
            <a:ext cx="8913813" cy="1752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087"/>
            <a:ext cx="8913813" cy="13311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Second Quarter Game Plan: Aggressor Approach-Avoidance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345" y="3309369"/>
            <a:ext cx="4252428" cy="3749376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Aggressor Approach-Avoidance Test</a:t>
            </a:r>
          </a:p>
          <a:p>
            <a:pPr lvl="1"/>
            <a:r>
              <a:rPr lang="en-US" sz="2800" i="1" dirty="0" smtClean="0"/>
              <a:t>2 sessions (2.5 min each) </a:t>
            </a:r>
          </a:p>
          <a:p>
            <a:pPr lvl="2"/>
            <a:r>
              <a:rPr lang="en-US" sz="2800" i="1" dirty="0" smtClean="0"/>
              <a:t>1</a:t>
            </a:r>
            <a:r>
              <a:rPr lang="en-US" sz="2800" i="1" baseline="30000" dirty="0" smtClean="0"/>
              <a:t>st</a:t>
            </a:r>
            <a:r>
              <a:rPr lang="en-US" sz="2800" i="1" dirty="0" smtClean="0"/>
              <a:t>=no aggressor</a:t>
            </a:r>
          </a:p>
          <a:p>
            <a:pPr lvl="2"/>
            <a:r>
              <a:rPr lang="en-US" sz="2800" i="1" dirty="0" smtClean="0"/>
              <a:t>2</a:t>
            </a:r>
            <a:r>
              <a:rPr lang="en-US" sz="2800" i="1" baseline="30000" dirty="0" smtClean="0"/>
              <a:t>nd</a:t>
            </a:r>
            <a:r>
              <a:rPr lang="en-US" sz="2800" i="1" dirty="0" smtClean="0"/>
              <a:t>=aggressor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7230" y="1555262"/>
            <a:ext cx="1617584" cy="1323299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7-09-12 at 3.58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 r="49611"/>
          <a:stretch/>
        </p:blipFill>
        <p:spPr>
          <a:xfrm>
            <a:off x="4159431" y="3267729"/>
            <a:ext cx="2395676" cy="3241656"/>
          </a:xfrm>
          <a:prstGeom prst="rect">
            <a:avLst/>
          </a:prstGeom>
        </p:spPr>
      </p:pic>
      <p:pic>
        <p:nvPicPr>
          <p:cNvPr id="12" name="Picture 11" descr="Screen Shot 2017-09-12 at 3.58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3454"/>
          <a:stretch/>
        </p:blipFill>
        <p:spPr>
          <a:xfrm>
            <a:off x="6669601" y="3267729"/>
            <a:ext cx="2343027" cy="3241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50763" y="5452787"/>
            <a:ext cx="1617584" cy="309641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50763" y="4145612"/>
            <a:ext cx="1617584" cy="416861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7-09-12 at 3.3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08"/>
          <a:stretch/>
        </p:blipFill>
        <p:spPr>
          <a:xfrm>
            <a:off x="114561" y="1477469"/>
            <a:ext cx="8913813" cy="1752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6739"/>
            <a:ext cx="8913813" cy="12075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Game Plan: </a:t>
            </a:r>
            <a:r>
              <a:rPr lang="en-US" dirty="0"/>
              <a:t>Sociability &amp; Avoidance Tests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344" y="3309368"/>
            <a:ext cx="8721469" cy="3357223"/>
          </a:xfrm>
        </p:spPr>
        <p:txBody>
          <a:bodyPr>
            <a:normAutofit lnSpcReduction="10000"/>
          </a:bodyPr>
          <a:lstStyle/>
          <a:p>
            <a:r>
              <a:rPr lang="en-US" sz="3000" i="1" dirty="0" smtClean="0"/>
              <a:t>Following behavioral test mice either; </a:t>
            </a:r>
          </a:p>
          <a:p>
            <a:pPr lvl="1"/>
            <a:r>
              <a:rPr lang="en-US" sz="2800" i="1" dirty="0" smtClean="0"/>
              <a:t>Killed </a:t>
            </a:r>
          </a:p>
          <a:p>
            <a:pPr lvl="2"/>
            <a:r>
              <a:rPr lang="en-US" sz="2800" i="1" dirty="0" smtClean="0"/>
              <a:t>Spleens taken</a:t>
            </a:r>
          </a:p>
          <a:p>
            <a:pPr lvl="2"/>
            <a:r>
              <a:rPr lang="en-US" sz="2800" i="1" dirty="0" smtClean="0"/>
              <a:t>Brains taken </a:t>
            </a:r>
          </a:p>
          <a:p>
            <a:pPr lvl="3"/>
            <a:r>
              <a:rPr lang="en-US" sz="2800" i="1" dirty="0" smtClean="0"/>
              <a:t>Frontal cortex and hippocampus </a:t>
            </a:r>
            <a:r>
              <a:rPr lang="en-US" sz="2800" i="1" dirty="0" err="1" smtClean="0"/>
              <a:t>macrodisesected</a:t>
            </a:r>
            <a:endParaRPr lang="en-US" sz="2800" i="1" dirty="0" smtClean="0"/>
          </a:p>
          <a:p>
            <a:pPr lvl="1"/>
            <a:r>
              <a:rPr lang="en-US" sz="2800" i="1" dirty="0" smtClean="0"/>
              <a:t>Kept for additional testing (3 weeks later) </a:t>
            </a:r>
          </a:p>
        </p:txBody>
      </p:sp>
      <p:sp>
        <p:nvSpPr>
          <p:cNvPr id="4" name="Rectangle 3"/>
          <p:cNvSpPr/>
          <p:nvPr/>
        </p:nvSpPr>
        <p:spPr>
          <a:xfrm>
            <a:off x="8141653" y="2182808"/>
            <a:ext cx="593200" cy="751040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25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8986" y="3470367"/>
            <a:ext cx="3172467" cy="2379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96752" y="4537764"/>
            <a:ext cx="593200" cy="302018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47297" y="4048409"/>
            <a:ext cx="593200" cy="302018"/>
          </a:xfrm>
          <a:prstGeom prst="rect">
            <a:avLst/>
          </a:prstGeom>
          <a:noFill/>
          <a:ln w="762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1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Play by Play: 3-Chamber Test 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53" y="1627851"/>
            <a:ext cx="8482160" cy="1645743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 JB-1 attenuated effects of defeat on Social avoidance during 3-chamber test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0445176" y="3470367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 Shot 2017-09-12 at 3.5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70" y="2752179"/>
            <a:ext cx="6909943" cy="381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3285"/>
            <a:ext cx="9144000" cy="1334566"/>
          </a:xfrm>
        </p:spPr>
        <p:txBody>
          <a:bodyPr>
            <a:normAutofit/>
          </a:bodyPr>
          <a:lstStyle/>
          <a:p>
            <a:r>
              <a:rPr lang="en-US" sz="4000" dirty="0"/>
              <a:t>Second Quarter Play by Play: 3-Chamber Test Results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53" y="1627851"/>
            <a:ext cx="8482160" cy="1645743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 and</a:t>
            </a:r>
            <a:r>
              <a:rPr lang="is-IS" sz="3000" i="1" dirty="0" smtClean="0"/>
              <a:t>… gave a bigger social:non-social ratio </a:t>
            </a:r>
            <a:endParaRPr lang="en-US" sz="3000" i="1" dirty="0" smtClean="0"/>
          </a:p>
        </p:txBody>
      </p:sp>
      <p:pic>
        <p:nvPicPr>
          <p:cNvPr id="5" name="Picture 4" descr="Screen Shot 2017-09-12 at 6.3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27" y="2367095"/>
            <a:ext cx="6529428" cy="42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Play by Play: Social Avoidance Test 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53" y="1627851"/>
            <a:ext cx="8482160" cy="1645743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 But.. both treatments showed avoidance of aggressor during avoidance test</a:t>
            </a:r>
          </a:p>
        </p:txBody>
      </p:sp>
      <p:pic>
        <p:nvPicPr>
          <p:cNvPr id="6" name="Picture 5" descr="Screen Shot 2017-09-12 at 6.3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92" y="2629517"/>
            <a:ext cx="6604130" cy="41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Play by Play: Social Tests Challenge Review!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52" y="1627851"/>
            <a:ext cx="8712347" cy="2256326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 Hmm.. But wait. We need a review by the referee(s)</a:t>
            </a:r>
            <a:r>
              <a:rPr lang="is-IS" sz="3000" i="1" dirty="0" smtClean="0"/>
              <a:t>… 	</a:t>
            </a:r>
          </a:p>
          <a:p>
            <a:pPr lvl="1"/>
            <a:r>
              <a:rPr lang="is-IS" sz="2800" i="1" dirty="0" smtClean="0"/>
              <a:t>Why would we get such different results for 2 similar but different social tests?</a:t>
            </a:r>
            <a:endParaRPr lang="en-US" sz="2800" i="1" dirty="0" smtClean="0"/>
          </a:p>
        </p:txBody>
      </p:sp>
      <p:pic>
        <p:nvPicPr>
          <p:cNvPr id="6" name="Picture 5" descr="Screen Shot 2017-09-12 at 6.3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79" y="4201635"/>
            <a:ext cx="4081934" cy="2544322"/>
          </a:xfrm>
          <a:prstGeom prst="rect">
            <a:avLst/>
          </a:prstGeom>
        </p:spPr>
      </p:pic>
      <p:pic>
        <p:nvPicPr>
          <p:cNvPr id="5" name="Picture 4" descr="Screen Shot 2017-09-12 at 3.59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7" y="4238984"/>
            <a:ext cx="4267384" cy="23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1435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Play by Play: Social Tests Challenge Review! </a:t>
            </a:r>
            <a:endParaRPr lang="en-US" dirty="0"/>
          </a:p>
        </p:txBody>
      </p:sp>
      <p:pic>
        <p:nvPicPr>
          <p:cNvPr id="6" name="Picture 5" descr="Screen Shot 2017-09-12 at 6.3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79" y="4201635"/>
            <a:ext cx="4081934" cy="2544322"/>
          </a:xfrm>
          <a:prstGeom prst="rect">
            <a:avLst/>
          </a:prstGeom>
        </p:spPr>
      </p:pic>
      <p:pic>
        <p:nvPicPr>
          <p:cNvPr id="5" name="Picture 4" descr="Screen Shot 2017-09-12 at 3.59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7" y="4238984"/>
            <a:ext cx="4267384" cy="2357582"/>
          </a:xfrm>
          <a:prstGeom prst="rect">
            <a:avLst/>
          </a:prstGeom>
        </p:spPr>
      </p:pic>
      <p:pic>
        <p:nvPicPr>
          <p:cNvPr id="7" name="Picture 6" descr="Screen Shot 2017-09-12 at 3.58.27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3454"/>
          <a:stretch/>
        </p:blipFill>
        <p:spPr>
          <a:xfrm>
            <a:off x="6292793" y="1767551"/>
            <a:ext cx="1961785" cy="2714195"/>
          </a:xfrm>
          <a:prstGeom prst="rect">
            <a:avLst/>
          </a:prstGeom>
        </p:spPr>
      </p:pic>
      <p:pic>
        <p:nvPicPr>
          <p:cNvPr id="8" name="Picture 7" descr="Screen Shot 2017-09-12 at 3.07.44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/>
          <a:stretch/>
        </p:blipFill>
        <p:spPr>
          <a:xfrm>
            <a:off x="804392" y="2134495"/>
            <a:ext cx="4062729" cy="18850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494041" y="2233481"/>
            <a:ext cx="0" cy="84472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98849" y="3025176"/>
            <a:ext cx="768693" cy="86200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04571" y="1811119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96178" y="2655844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10505" y="2655844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98807" y="2671526"/>
            <a:ext cx="86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087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Play by Play: Social Tests Challenge Review!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167506"/>
            <a:ext cx="9144000" cy="2690494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 Could it be possible that there are differences in social behavior depending on the stimuli? </a:t>
            </a:r>
          </a:p>
          <a:p>
            <a:pPr lvl="2"/>
            <a:r>
              <a:rPr lang="en-US" sz="2400" i="1" dirty="0"/>
              <a:t>T</a:t>
            </a:r>
            <a:r>
              <a:rPr lang="en-US" sz="2400" i="1" dirty="0" smtClean="0"/>
              <a:t>hreatening stimuli </a:t>
            </a:r>
          </a:p>
          <a:p>
            <a:pPr lvl="2"/>
            <a:r>
              <a:rPr lang="en-US" sz="2600" i="1" dirty="0"/>
              <a:t>N</a:t>
            </a:r>
            <a:r>
              <a:rPr lang="en-US" sz="2600" i="1" dirty="0" smtClean="0"/>
              <a:t>on-threatening stimuli </a:t>
            </a:r>
          </a:p>
        </p:txBody>
      </p:sp>
      <p:pic>
        <p:nvPicPr>
          <p:cNvPr id="6" name="Picture 5" descr="Screen Shot 2017-09-12 at 6.3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89" y="1785035"/>
            <a:ext cx="1775081" cy="1106431"/>
          </a:xfrm>
          <a:prstGeom prst="rect">
            <a:avLst/>
          </a:prstGeom>
        </p:spPr>
      </p:pic>
      <p:pic>
        <p:nvPicPr>
          <p:cNvPr id="7" name="Picture 6" descr="Screen Shot 2017-09-12 at 3.58.2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3454"/>
          <a:stretch/>
        </p:blipFill>
        <p:spPr>
          <a:xfrm>
            <a:off x="5433697" y="1580811"/>
            <a:ext cx="1961785" cy="2714195"/>
          </a:xfrm>
          <a:prstGeom prst="rect">
            <a:avLst/>
          </a:prstGeom>
        </p:spPr>
      </p:pic>
      <p:pic>
        <p:nvPicPr>
          <p:cNvPr id="8" name="Picture 7" descr="Screen Shot 2017-09-12 at 3.07.4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/>
          <a:stretch/>
        </p:blipFill>
        <p:spPr>
          <a:xfrm>
            <a:off x="262788" y="2134495"/>
            <a:ext cx="4062729" cy="18850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952437" y="2233481"/>
            <a:ext cx="0" cy="84472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39753" y="2838436"/>
            <a:ext cx="768693" cy="86200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67" y="1811119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54574" y="2655844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51409" y="2469104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02359" y="2671526"/>
            <a:ext cx="86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CD1 </a:t>
            </a:r>
            <a:endParaRPr lang="en-US" dirty="0"/>
          </a:p>
        </p:txBody>
      </p:sp>
      <p:pic>
        <p:nvPicPr>
          <p:cNvPr id="5" name="Picture 4" descr="Screen Shot 2017-09-12 at 3.59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34" y="1811119"/>
            <a:ext cx="1896441" cy="10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4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087"/>
            <a:ext cx="8913813" cy="13664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Play by Play: Social Tests Challenge Review!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167506"/>
            <a:ext cx="9144000" cy="2690494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Furthermore.. </a:t>
            </a:r>
          </a:p>
          <a:p>
            <a:pPr lvl="1"/>
            <a:r>
              <a:rPr lang="en-US" sz="2400" i="1" dirty="0" smtClean="0"/>
              <a:t>There must be different neural circuitry for these two different stimuli.. </a:t>
            </a:r>
          </a:p>
          <a:p>
            <a:pPr lvl="2"/>
            <a:r>
              <a:rPr lang="en-US" sz="2400" i="1" dirty="0" smtClean="0"/>
              <a:t>Does this mean that JB-1 is working on one circuit and not the other? </a:t>
            </a:r>
          </a:p>
        </p:txBody>
      </p:sp>
      <p:pic>
        <p:nvPicPr>
          <p:cNvPr id="6" name="Picture 5" descr="Screen Shot 2017-09-12 at 6.3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89" y="1785035"/>
            <a:ext cx="1775081" cy="1106431"/>
          </a:xfrm>
          <a:prstGeom prst="rect">
            <a:avLst/>
          </a:prstGeom>
        </p:spPr>
      </p:pic>
      <p:pic>
        <p:nvPicPr>
          <p:cNvPr id="7" name="Picture 6" descr="Screen Shot 2017-09-12 at 3.58.2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3454"/>
          <a:stretch/>
        </p:blipFill>
        <p:spPr>
          <a:xfrm>
            <a:off x="5433697" y="1580811"/>
            <a:ext cx="1961785" cy="2714195"/>
          </a:xfrm>
          <a:prstGeom prst="rect">
            <a:avLst/>
          </a:prstGeom>
        </p:spPr>
      </p:pic>
      <p:pic>
        <p:nvPicPr>
          <p:cNvPr id="8" name="Picture 7" descr="Screen Shot 2017-09-12 at 3.07.4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/>
          <a:stretch/>
        </p:blipFill>
        <p:spPr>
          <a:xfrm>
            <a:off x="262788" y="2134495"/>
            <a:ext cx="4062729" cy="188506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952437" y="2233481"/>
            <a:ext cx="0" cy="84472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39753" y="2838436"/>
            <a:ext cx="768693" cy="86200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67" y="1811119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54574" y="2655844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51409" y="2469104"/>
            <a:ext cx="65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Blk6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02359" y="2671526"/>
            <a:ext cx="86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CD1 </a:t>
            </a:r>
            <a:endParaRPr lang="en-US" dirty="0"/>
          </a:p>
        </p:txBody>
      </p:sp>
      <p:pic>
        <p:nvPicPr>
          <p:cNvPr id="5" name="Picture 4" descr="Screen Shot 2017-09-12 at 3.59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34" y="1811119"/>
            <a:ext cx="1896441" cy="10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1439"/>
            <a:ext cx="9144000" cy="2690494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 smtClean="0"/>
              <a:t>So does anxiety change with treated mice that have received social stress </a:t>
            </a:r>
          </a:p>
        </p:txBody>
      </p:sp>
    </p:spTree>
    <p:extLst>
      <p:ext uri="{BB962C8B-B14F-4D97-AF65-F5344CB8AC3E}">
        <p14:creationId xmlns:p14="http://schemas.microsoft.com/office/powerpoint/2010/main" val="267181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5658"/>
            <a:ext cx="8913813" cy="1422179"/>
          </a:xfrm>
        </p:spPr>
        <p:txBody>
          <a:bodyPr>
            <a:noAutofit/>
          </a:bodyPr>
          <a:lstStyle/>
          <a:p>
            <a:r>
              <a:rPr lang="en-US" sz="4000" dirty="0"/>
              <a:t>Team </a:t>
            </a:r>
            <a:r>
              <a:rPr lang="en-US" sz="4000" dirty="0" err="1"/>
              <a:t>Microbiome’s</a:t>
            </a:r>
            <a:r>
              <a:rPr lang="en-US" sz="4000" dirty="0"/>
              <a:t> </a:t>
            </a:r>
            <a:r>
              <a:rPr lang="en-US" sz="4000" dirty="0" smtClean="0"/>
              <a:t>Record</a:t>
            </a:r>
            <a:endParaRPr lang="en-US" sz="4000" dirty="0"/>
          </a:p>
        </p:txBody>
      </p:sp>
      <p:pic>
        <p:nvPicPr>
          <p:cNvPr id="6" name="Picture 5" descr="Screen Shot 2017-09-22 at 2.08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4" y="2063917"/>
            <a:ext cx="4700315" cy="4630552"/>
          </a:xfrm>
          <a:prstGeom prst="rect">
            <a:avLst/>
          </a:prstGeom>
        </p:spPr>
      </p:pic>
      <p:pic>
        <p:nvPicPr>
          <p:cNvPr id="7" name="Picture 6" descr="Screen Shot 2017-09-22 at 2.10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39" y="2063917"/>
            <a:ext cx="3667039" cy="4652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47" y="2381443"/>
            <a:ext cx="7456943" cy="371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4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783"/>
            <a:ext cx="8913813" cy="13290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Play by Play: Anxiety Tests 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53" y="1627851"/>
            <a:ext cx="8482160" cy="1645743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 </a:t>
            </a:r>
            <a:r>
              <a:rPr lang="en-US" sz="3000" dirty="0" smtClean="0"/>
              <a:t>JB-1 treatment also seemed to reduce animal’s </a:t>
            </a:r>
            <a:r>
              <a:rPr lang="en-US" sz="3000" i="1" dirty="0" smtClean="0"/>
              <a:t>general</a:t>
            </a:r>
            <a:r>
              <a:rPr lang="en-US" sz="3000" dirty="0" smtClean="0"/>
              <a:t> anxiety </a:t>
            </a:r>
          </a:p>
        </p:txBody>
      </p:sp>
      <p:pic>
        <p:nvPicPr>
          <p:cNvPr id="4" name="Picture 3" descr="Screen Shot 2017-09-12 at 7.04.2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/>
          <a:stretch/>
        </p:blipFill>
        <p:spPr>
          <a:xfrm>
            <a:off x="170196" y="2798509"/>
            <a:ext cx="5339082" cy="3361365"/>
          </a:xfrm>
          <a:prstGeom prst="rect">
            <a:avLst/>
          </a:prstGeom>
        </p:spPr>
      </p:pic>
      <p:pic>
        <p:nvPicPr>
          <p:cNvPr id="6" name="Picture 5" descr="Screen Shot 2017-09-12 at 7.06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52" y="3260678"/>
            <a:ext cx="5035047" cy="33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783"/>
            <a:ext cx="8913813" cy="132906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Second Quarter Play by Play: Anxiety Tests 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653" y="1627851"/>
            <a:ext cx="8482160" cy="1645743"/>
          </a:xfrm>
        </p:spPr>
        <p:txBody>
          <a:bodyPr>
            <a:normAutofit/>
          </a:bodyPr>
          <a:lstStyle/>
          <a:p>
            <a:r>
              <a:rPr lang="en-US" sz="3000" i="1" dirty="0" smtClean="0"/>
              <a:t> </a:t>
            </a:r>
            <a:r>
              <a:rPr lang="en-US" sz="3000" dirty="0" smtClean="0"/>
              <a:t>and</a:t>
            </a:r>
            <a:r>
              <a:rPr lang="is-IS" sz="3000" dirty="0" smtClean="0"/>
              <a:t>… these effects lasted 3 weeks after </a:t>
            </a:r>
            <a:endParaRPr lang="en-US" sz="3000" dirty="0" smtClean="0"/>
          </a:p>
        </p:txBody>
      </p:sp>
      <p:pic>
        <p:nvPicPr>
          <p:cNvPr id="5" name="Picture 4" descr="Screen Shot 2017-09-22 at 12.14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93" y="2260264"/>
            <a:ext cx="6989803" cy="43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3816"/>
            <a:ext cx="9144000" cy="5670111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 smtClean="0"/>
              <a:t>Couldn’t these behavioral changes just be due to more diversity of </a:t>
            </a:r>
            <a:r>
              <a:rPr lang="en-US" sz="4400" i="1" dirty="0" err="1" smtClean="0"/>
              <a:t>microbiome</a:t>
            </a:r>
            <a:r>
              <a:rPr lang="en-US" sz="4400" i="1" dirty="0" smtClean="0"/>
              <a:t> by giving treatment? (restoration of </a:t>
            </a:r>
            <a:r>
              <a:rPr lang="en-US" sz="4400" i="1" dirty="0" err="1" smtClean="0"/>
              <a:t>microbiome</a:t>
            </a:r>
            <a:r>
              <a:rPr lang="en-US" sz="4400" i="1" dirty="0" smtClean="0"/>
              <a:t>) </a:t>
            </a:r>
          </a:p>
          <a:p>
            <a:pPr marL="0" indent="0" algn="ctr">
              <a:buNone/>
            </a:pPr>
            <a:endParaRPr lang="en-US" sz="4400" i="1" dirty="0" smtClean="0"/>
          </a:p>
          <a:p>
            <a:pPr marL="0" indent="0" algn="ctr">
              <a:buNone/>
            </a:pPr>
            <a:r>
              <a:rPr lang="en-US" sz="4400" i="1" dirty="0" smtClean="0"/>
              <a:t>No.. Because</a:t>
            </a:r>
            <a:r>
              <a:rPr lang="is-IS" sz="4400" i="1" dirty="0" smtClean="0"/>
              <a:t>… </a:t>
            </a:r>
            <a:r>
              <a:rPr lang="en-US" sz="4400" i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9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95" y="487452"/>
            <a:ext cx="8482160" cy="1645743"/>
          </a:xfrm>
        </p:spPr>
        <p:txBody>
          <a:bodyPr>
            <a:normAutofit lnSpcReduction="10000"/>
          </a:bodyPr>
          <a:lstStyle/>
          <a:p>
            <a:r>
              <a:rPr lang="en-US" sz="3000" i="1" dirty="0" smtClean="0"/>
              <a:t> </a:t>
            </a:r>
            <a:r>
              <a:rPr lang="en-US" sz="3000" dirty="0" smtClean="0"/>
              <a:t>Social Defeat affects </a:t>
            </a:r>
            <a:r>
              <a:rPr lang="en-US" sz="3000" dirty="0" err="1" smtClean="0"/>
              <a:t>microbiome</a:t>
            </a:r>
            <a:r>
              <a:rPr lang="en-US" sz="3000" dirty="0" smtClean="0"/>
              <a:t> diversity</a:t>
            </a:r>
          </a:p>
          <a:p>
            <a:r>
              <a:rPr lang="en-US" sz="3000" dirty="0" smtClean="0"/>
              <a:t>JB-1 treatment does not prevent these changes</a:t>
            </a:r>
          </a:p>
        </p:txBody>
      </p:sp>
      <p:pic>
        <p:nvPicPr>
          <p:cNvPr id="7" name="Picture 6" descr="Screen Shot 2017-09-14 at 4.06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" y="2842666"/>
            <a:ext cx="9056267" cy="333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1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95" y="487452"/>
            <a:ext cx="8482160" cy="2120799"/>
          </a:xfrm>
        </p:spPr>
        <p:txBody>
          <a:bodyPr>
            <a:normAutofit lnSpcReduction="10000"/>
          </a:bodyPr>
          <a:lstStyle/>
          <a:p>
            <a:r>
              <a:rPr lang="en-US" sz="3000" i="1" dirty="0" smtClean="0"/>
              <a:t> </a:t>
            </a:r>
            <a:r>
              <a:rPr lang="en-US" sz="3000" dirty="0" smtClean="0"/>
              <a:t>Social Defeat affects </a:t>
            </a:r>
            <a:r>
              <a:rPr lang="en-US" sz="3000" dirty="0" err="1" smtClean="0"/>
              <a:t>microbiome</a:t>
            </a:r>
            <a:r>
              <a:rPr lang="en-US" sz="3000" dirty="0" smtClean="0"/>
              <a:t> diversity</a:t>
            </a:r>
          </a:p>
          <a:p>
            <a:r>
              <a:rPr lang="en-US" sz="3000" dirty="0" smtClean="0"/>
              <a:t>JB-1 treatment does not prevent these changes</a:t>
            </a:r>
          </a:p>
          <a:p>
            <a:pPr lvl="1"/>
            <a:r>
              <a:rPr lang="en-US" sz="2800" dirty="0" smtClean="0"/>
              <a:t>After 3 weeks either </a:t>
            </a:r>
          </a:p>
        </p:txBody>
      </p:sp>
      <p:pic>
        <p:nvPicPr>
          <p:cNvPr id="2" name="Picture 1" descr="Screen Shot 2017-09-22 at 5.27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3" y="2608251"/>
            <a:ext cx="8000142" cy="38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1439"/>
            <a:ext cx="9144000" cy="2690494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 smtClean="0"/>
              <a:t>But</a:t>
            </a:r>
            <a:r>
              <a:rPr lang="is-IS" sz="4400" i="1" dirty="0" smtClean="0"/>
              <a:t>…</a:t>
            </a:r>
            <a:r>
              <a:rPr lang="en-US" sz="4400" i="1" dirty="0" smtClean="0"/>
              <a:t>How is the </a:t>
            </a:r>
            <a:r>
              <a:rPr lang="en-US" sz="4400" i="1" dirty="0" err="1" smtClean="0"/>
              <a:t>microbiota</a:t>
            </a:r>
            <a:r>
              <a:rPr lang="en-US" sz="4400" i="1" dirty="0" smtClean="0"/>
              <a:t>.. From the gut.. Affecting the brain?  </a:t>
            </a:r>
          </a:p>
        </p:txBody>
      </p:sp>
    </p:spTree>
    <p:extLst>
      <p:ext uri="{BB962C8B-B14F-4D97-AF65-F5344CB8AC3E}">
        <p14:creationId xmlns:p14="http://schemas.microsoft.com/office/powerpoint/2010/main" val="30665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467" y="1698561"/>
            <a:ext cx="3267549" cy="2451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8803"/>
            <a:ext cx="8913813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 </a:t>
            </a:r>
            <a:r>
              <a:rPr lang="en-US" sz="4000" dirty="0" err="1" smtClean="0"/>
              <a:t>Vagus</a:t>
            </a:r>
            <a:r>
              <a:rPr lang="en-US" sz="4000" dirty="0" smtClean="0"/>
              <a:t> nerve</a:t>
            </a:r>
            <a:r>
              <a:rPr lang="is-IS" sz="4000" dirty="0" smtClean="0"/>
              <a:t>…..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096" y="1403203"/>
            <a:ext cx="4010298" cy="510608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Connects CNS with gut </a:t>
            </a:r>
          </a:p>
          <a:p>
            <a:pPr lvl="1"/>
            <a:r>
              <a:rPr lang="en-US" sz="3000" dirty="0" smtClean="0"/>
              <a:t>GABA</a:t>
            </a:r>
          </a:p>
          <a:p>
            <a:r>
              <a:rPr lang="en-US" sz="3200" dirty="0" smtClean="0"/>
              <a:t>Shown to modulate behavior</a:t>
            </a:r>
          </a:p>
          <a:p>
            <a:r>
              <a:rPr lang="en-US" sz="3200" dirty="0" smtClean="0"/>
              <a:t>Mechanism as to how </a:t>
            </a:r>
            <a:r>
              <a:rPr lang="en-US" sz="3200" dirty="0" err="1" smtClean="0"/>
              <a:t>vagus</a:t>
            </a:r>
            <a:r>
              <a:rPr lang="en-US" sz="3200" dirty="0" smtClean="0"/>
              <a:t> nerve effects brain via gut is unknown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016" y="294847"/>
            <a:ext cx="2828162" cy="65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8803"/>
            <a:ext cx="8913813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To test this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096" y="3084542"/>
            <a:ext cx="4010298" cy="168133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Vagotomy</a:t>
            </a:r>
            <a:r>
              <a:rPr lang="en-US" sz="3200" dirty="0" smtClean="0"/>
              <a:t> (</a:t>
            </a:r>
            <a:r>
              <a:rPr lang="en-US" sz="3200" dirty="0" err="1" smtClean="0"/>
              <a:t>V</a:t>
            </a:r>
            <a:r>
              <a:rPr lang="en-US" sz="3200" baseline="-25000" dirty="0" err="1" smtClean="0"/>
              <a:t>x</a:t>
            </a:r>
            <a:r>
              <a:rPr lang="en-US" sz="3200" dirty="0" smtClean="0"/>
              <a:t>) </a:t>
            </a:r>
          </a:p>
          <a:p>
            <a:pPr lvl="1"/>
            <a:r>
              <a:rPr lang="en-US" sz="3000" dirty="0" smtClean="0"/>
              <a:t>Or Sham 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9163"/>
          <a:stretch/>
        </p:blipFill>
        <p:spPr>
          <a:xfrm>
            <a:off x="4013610" y="1694591"/>
            <a:ext cx="4648531" cy="46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9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19" y="395212"/>
            <a:ext cx="8100915" cy="1487264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This data supports that the </a:t>
            </a:r>
            <a:r>
              <a:rPr lang="en-US" sz="3200" dirty="0" err="1" smtClean="0"/>
              <a:t>vagus</a:t>
            </a:r>
            <a:r>
              <a:rPr lang="en-US" sz="3200" dirty="0" smtClean="0"/>
              <a:t> nerve is governing the behavioral effects of JB-1</a:t>
            </a:r>
            <a:endParaRPr lang="en-US" sz="3200" dirty="0"/>
          </a:p>
        </p:txBody>
      </p:sp>
      <p:pic>
        <p:nvPicPr>
          <p:cNvPr id="5" name="Picture 4" descr="Screen Shot 2017-09-22 at 1.32.56 A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1"/>
          <a:stretch/>
        </p:blipFill>
        <p:spPr>
          <a:xfrm>
            <a:off x="1302080" y="3447422"/>
            <a:ext cx="7841920" cy="3489878"/>
          </a:xfrm>
          <a:prstGeom prst="rect">
            <a:avLst/>
          </a:prstGeom>
        </p:spPr>
      </p:pic>
      <p:pic>
        <p:nvPicPr>
          <p:cNvPr id="7" name="Picture 6" descr="Screen Shot 2017-09-22 at 1.32.56 A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r="50829"/>
          <a:stretch/>
        </p:blipFill>
        <p:spPr>
          <a:xfrm>
            <a:off x="362811" y="599327"/>
            <a:ext cx="7229998" cy="35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544" y="2057399"/>
            <a:ext cx="8915400" cy="22860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/>
              <a:t>Halftime!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457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124"/>
            <a:ext cx="8913813" cy="1215935"/>
          </a:xfrm>
        </p:spPr>
        <p:txBody>
          <a:bodyPr>
            <a:noAutofit/>
          </a:bodyPr>
          <a:lstStyle/>
          <a:p>
            <a:r>
              <a:rPr lang="en-US" sz="4000" dirty="0"/>
              <a:t>Team </a:t>
            </a:r>
            <a:r>
              <a:rPr lang="en-US" sz="4000" dirty="0" err="1"/>
              <a:t>Microbiome’s</a:t>
            </a:r>
            <a:r>
              <a:rPr lang="en-US" sz="4000" dirty="0"/>
              <a:t> Record: </a:t>
            </a:r>
            <a:r>
              <a:rPr lang="en-US" sz="4000" dirty="0" err="1"/>
              <a:t>Microbiota</a:t>
            </a:r>
            <a:r>
              <a:rPr lang="en-US" sz="4000" dirty="0" smtClean="0"/>
              <a:t>-gut-brain axis </a:t>
            </a:r>
            <a:endParaRPr lang="en-US" sz="4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2344" y="1465418"/>
            <a:ext cx="7100573" cy="5179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Bidirectional communication between brain &amp; intestinal </a:t>
            </a:r>
            <a:r>
              <a:rPr lang="en-US" sz="3200" dirty="0" err="1" smtClean="0"/>
              <a:t>microbiota</a:t>
            </a:r>
            <a:r>
              <a:rPr lang="en-US" sz="3200" dirty="0" smtClean="0"/>
              <a:t> </a:t>
            </a:r>
            <a:endParaRPr lang="en-US" sz="3000" dirty="0" smtClean="0"/>
          </a:p>
          <a:p>
            <a:r>
              <a:rPr lang="en-US" sz="3200" i="1" dirty="0" smtClean="0"/>
              <a:t>Required for;</a:t>
            </a:r>
          </a:p>
          <a:p>
            <a:pPr lvl="1"/>
            <a:r>
              <a:rPr lang="en-US" sz="3000" i="1" dirty="0" smtClean="0"/>
              <a:t>HPA axis function</a:t>
            </a:r>
          </a:p>
          <a:p>
            <a:pPr lvl="1"/>
            <a:r>
              <a:rPr lang="en-US" sz="3000" i="1" dirty="0" smtClean="0"/>
              <a:t>Stress </a:t>
            </a:r>
            <a:r>
              <a:rPr lang="en-US" sz="3000" i="1" dirty="0" err="1" smtClean="0"/>
              <a:t>responsivity</a:t>
            </a:r>
            <a:r>
              <a:rPr lang="en-US" sz="3000" i="1" dirty="0" smtClean="0"/>
              <a:t> </a:t>
            </a:r>
          </a:p>
          <a:p>
            <a:pPr lvl="1"/>
            <a:r>
              <a:rPr lang="en-US" sz="3000" i="1" dirty="0" smtClean="0"/>
              <a:t>Social cognition </a:t>
            </a:r>
          </a:p>
          <a:p>
            <a:r>
              <a:rPr lang="en-US" sz="3200" i="1" dirty="0" smtClean="0"/>
              <a:t> Disrupting could lead to; </a:t>
            </a:r>
          </a:p>
          <a:p>
            <a:pPr lvl="1"/>
            <a:r>
              <a:rPr lang="en-US" sz="2800" i="1" dirty="0" smtClean="0"/>
              <a:t>Anxiety disorders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9434" y="2063922"/>
            <a:ext cx="5493330" cy="308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8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364" y="666656"/>
            <a:ext cx="8913813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Halftime Recap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0205" y="2096592"/>
            <a:ext cx="8159962" cy="4321974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Treatment with </a:t>
            </a:r>
            <a:r>
              <a:rPr lang="en-US" sz="3200" dirty="0" err="1" smtClean="0"/>
              <a:t>microbiota</a:t>
            </a:r>
            <a:r>
              <a:rPr lang="en-US" sz="3200" dirty="0" smtClean="0"/>
              <a:t> can; </a:t>
            </a:r>
          </a:p>
          <a:p>
            <a:pPr lvl="1"/>
            <a:r>
              <a:rPr lang="en-US" sz="3200" dirty="0"/>
              <a:t>Reduce stress/anxiety </a:t>
            </a:r>
          </a:p>
          <a:p>
            <a:pPr lvl="1"/>
            <a:r>
              <a:rPr lang="en-US" sz="3200" dirty="0"/>
              <a:t>Reduce </a:t>
            </a:r>
            <a:r>
              <a:rPr lang="en-US" sz="3200" u="sng" dirty="0"/>
              <a:t>social</a:t>
            </a:r>
            <a:r>
              <a:rPr lang="en-US" sz="3200" dirty="0"/>
              <a:t> stress/</a:t>
            </a:r>
            <a:r>
              <a:rPr lang="en-US" sz="3200" dirty="0" smtClean="0"/>
              <a:t>anxiety</a:t>
            </a:r>
          </a:p>
          <a:p>
            <a:pPr lvl="1"/>
            <a:r>
              <a:rPr lang="en-US" sz="3200" dirty="0" smtClean="0"/>
              <a:t>The brain &amp; </a:t>
            </a:r>
            <a:r>
              <a:rPr lang="en-US" sz="3200" dirty="0" err="1" smtClean="0"/>
              <a:t>microbiota</a:t>
            </a:r>
            <a:r>
              <a:rPr lang="en-US" sz="3200" dirty="0" smtClean="0"/>
              <a:t> effect happen via </a:t>
            </a:r>
            <a:r>
              <a:rPr lang="en-US" sz="3200" dirty="0" err="1" smtClean="0"/>
              <a:t>vagus</a:t>
            </a:r>
            <a:r>
              <a:rPr lang="en-US" sz="3200" dirty="0" smtClean="0"/>
              <a:t> nerve</a:t>
            </a:r>
          </a:p>
          <a:p>
            <a:pPr marL="349250" lvl="1" indent="0">
              <a:buNone/>
            </a:pPr>
            <a:r>
              <a:rPr lang="en-US" sz="3200" dirty="0" smtClean="0"/>
              <a:t> </a:t>
            </a:r>
          </a:p>
          <a:p>
            <a:pPr algn="ctr"/>
            <a:r>
              <a:rPr lang="en-US" sz="3600" dirty="0" err="1" smtClean="0"/>
              <a:t>Microbiota</a:t>
            </a:r>
            <a:r>
              <a:rPr lang="en-US" sz="3600" dirty="0" smtClean="0"/>
              <a:t> is winning against stress! </a:t>
            </a:r>
          </a:p>
        </p:txBody>
      </p:sp>
    </p:spTree>
    <p:extLst>
      <p:ext uri="{BB962C8B-B14F-4D97-AF65-F5344CB8AC3E}">
        <p14:creationId xmlns:p14="http://schemas.microsoft.com/office/powerpoint/2010/main" val="16994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364" y="666656"/>
            <a:ext cx="8913813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Halftime Recap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0205" y="2096592"/>
            <a:ext cx="7610476" cy="36707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But</a:t>
            </a:r>
            <a:r>
              <a:rPr lang="is-IS" sz="3200" dirty="0" smtClean="0"/>
              <a:t>… questions still remain....</a:t>
            </a:r>
          </a:p>
          <a:p>
            <a:pPr lvl="1"/>
            <a:r>
              <a:rPr lang="en-US" sz="3200" dirty="0" smtClean="0"/>
              <a:t>Who has </a:t>
            </a:r>
            <a:r>
              <a:rPr lang="en-US" sz="3200" dirty="0" err="1" smtClean="0"/>
              <a:t>microbiota</a:t>
            </a:r>
            <a:r>
              <a:rPr lang="en-US" sz="3200" dirty="0" smtClean="0"/>
              <a:t> been targeting? </a:t>
            </a:r>
          </a:p>
          <a:p>
            <a:pPr lvl="1"/>
            <a:r>
              <a:rPr lang="en-US" sz="3200" dirty="0" smtClean="0"/>
              <a:t>Through which mechanisms are they targeting the brain? </a:t>
            </a:r>
          </a:p>
          <a:p>
            <a:pPr marL="349250" lvl="1" indent="0">
              <a:buNone/>
            </a:pPr>
            <a:endParaRPr lang="en-US" sz="3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633" y="4941961"/>
            <a:ext cx="2176874" cy="16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" y="745279"/>
            <a:ext cx="8375532" cy="5562854"/>
          </a:xfrm>
          <a:prstGeom prst="rect">
            <a:avLst/>
          </a:prstGeom>
        </p:spPr>
      </p:pic>
      <p:sp>
        <p:nvSpPr>
          <p:cNvPr id="6" name="Explosion 2 5"/>
          <p:cNvSpPr/>
          <p:nvPr/>
        </p:nvSpPr>
        <p:spPr>
          <a:xfrm>
            <a:off x="90706" y="745279"/>
            <a:ext cx="5873022" cy="3139732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499694">
            <a:off x="1269846" y="1803935"/>
            <a:ext cx="31972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Oh snap!! Who is that coming out for the brain? </a:t>
            </a:r>
          </a:p>
        </p:txBody>
      </p:sp>
      <p:sp>
        <p:nvSpPr>
          <p:cNvPr id="10" name="Explosion 2 9"/>
          <p:cNvSpPr/>
          <p:nvPr/>
        </p:nvSpPr>
        <p:spPr>
          <a:xfrm rot="1683526">
            <a:off x="5471888" y="2222532"/>
            <a:ext cx="3543746" cy="2210125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583220">
            <a:off x="5563319" y="2815256"/>
            <a:ext cx="319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And the hippocampus!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01" y="2893667"/>
            <a:ext cx="2253053" cy="1982687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741242" y="3719563"/>
            <a:ext cx="4186455" cy="1829084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499694">
            <a:off x="1599510" y="4234293"/>
            <a:ext cx="2243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It</a:t>
            </a:r>
            <a:r>
              <a:rPr lang="uk-UA" sz="2400" dirty="0" smtClean="0"/>
              <a:t>’</a:t>
            </a:r>
            <a:r>
              <a:rPr lang="en-US" sz="2400" dirty="0" smtClean="0"/>
              <a:t>s the amygdala!</a:t>
            </a:r>
          </a:p>
        </p:txBody>
      </p:sp>
    </p:spTree>
    <p:extLst>
      <p:ext uri="{BB962C8B-B14F-4D97-AF65-F5344CB8AC3E}">
        <p14:creationId xmlns:p14="http://schemas.microsoft.com/office/powerpoint/2010/main" val="141059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7345E-6 2.95481E-6 C -0.07818 -0.00487 -0.15635 -0.0095 -0.16626 0.00394 C -0.17616 0.01738 -0.04343 0.0679 -0.05959 0.08065 C -0.07574 0.09362 -0.23488 0.06164 -0.26303 0.08065 C -0.29117 0.09988 -0.23731 0.1759 -0.22828 0.19513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9" y="9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8" grpId="0" animBg="1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A</a:t>
            </a:r>
            <a:r>
              <a:rPr lang="en-US" sz="4000" dirty="0" smtClean="0"/>
              <a:t>mygdala’s </a:t>
            </a:r>
            <a:r>
              <a:rPr lang="en-US" sz="4000" dirty="0"/>
              <a:t>S</a:t>
            </a:r>
            <a:r>
              <a:rPr lang="en-US" sz="4000" dirty="0" smtClean="0"/>
              <a:t>tats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2109" y="1066800"/>
            <a:ext cx="8414691" cy="2362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Important in:</a:t>
            </a:r>
          </a:p>
          <a:p>
            <a:pPr marL="777240" lvl="1" indent="-457200">
              <a:buAutoNum type="arabicParenR"/>
            </a:pPr>
            <a:r>
              <a:rPr lang="en-US" sz="3200" dirty="0" smtClean="0"/>
              <a:t>Fear &amp; anxiety responses </a:t>
            </a:r>
          </a:p>
          <a:p>
            <a:pPr marL="1126490" lvl="2" indent="-457200">
              <a:buFont typeface="Wingdings 2" pitchFamily="18" charset="2"/>
              <a:buAutoNum type="arabicParenR"/>
            </a:pPr>
            <a:r>
              <a:rPr lang="en-US" sz="3200" dirty="0"/>
              <a:t>Stress resiliency? </a:t>
            </a:r>
            <a:endParaRPr lang="en-US" sz="3200" dirty="0" smtClean="0"/>
          </a:p>
        </p:txBody>
      </p:sp>
      <p:pic>
        <p:nvPicPr>
          <p:cNvPr id="63490" name="Picture 2" descr="Image result for amygd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95920"/>
            <a:ext cx="3544612" cy="2895600"/>
          </a:xfrm>
          <a:prstGeom prst="rect">
            <a:avLst/>
          </a:prstGeom>
          <a:noFill/>
        </p:spPr>
      </p:pic>
      <p:pic>
        <p:nvPicPr>
          <p:cNvPr id="63492" name="Picture 4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6771" y="3320953"/>
            <a:ext cx="4618629" cy="3467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06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676" y="21864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H</a:t>
            </a:r>
            <a:r>
              <a:rPr lang="en-US" sz="4000" dirty="0" smtClean="0"/>
              <a:t>ippocampus’s Stats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9812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Important in:</a:t>
            </a:r>
          </a:p>
          <a:p>
            <a:pPr lvl="1"/>
            <a:r>
              <a:rPr lang="en-US" sz="3000" dirty="0" smtClean="0"/>
              <a:t>Memory </a:t>
            </a:r>
          </a:p>
          <a:p>
            <a:pPr lvl="1"/>
            <a:r>
              <a:rPr lang="en-US" sz="3000" dirty="0" smtClean="0"/>
              <a:t>Behavior processes </a:t>
            </a:r>
          </a:p>
          <a:p>
            <a:pPr lvl="2"/>
            <a:r>
              <a:rPr lang="en-US" sz="3000" dirty="0" smtClean="0"/>
              <a:t>FC</a:t>
            </a:r>
          </a:p>
          <a:p>
            <a:pPr lvl="1"/>
            <a:endParaRPr lang="en-US" sz="3000" dirty="0" smtClean="0"/>
          </a:p>
        </p:txBody>
      </p:sp>
      <p:pic>
        <p:nvPicPr>
          <p:cNvPr id="63490" name="Picture 2" descr="Image result for amygd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5200"/>
            <a:ext cx="3544612" cy="2895600"/>
          </a:xfrm>
          <a:prstGeom prst="rect">
            <a:avLst/>
          </a:prstGeom>
          <a:noFill/>
        </p:spPr>
      </p:pic>
      <p:pic>
        <p:nvPicPr>
          <p:cNvPr id="63492" name="Picture 4" descr="Related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6771" y="3162193"/>
            <a:ext cx="4618629" cy="3467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28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879"/>
            <a:ext cx="8960673" cy="2915824"/>
          </a:xfrm>
        </p:spPr>
        <p:txBody>
          <a:bodyPr>
            <a:noAutofit/>
          </a:bodyPr>
          <a:lstStyle/>
          <a:p>
            <a:r>
              <a:rPr lang="en-US" sz="4400" dirty="0" smtClean="0"/>
              <a:t>Third Quarter Summary: The </a:t>
            </a:r>
            <a:r>
              <a:rPr lang="en-US" sz="4400" dirty="0" err="1" smtClean="0"/>
              <a:t>Microbiome</a:t>
            </a:r>
            <a:r>
              <a:rPr lang="en-US" sz="4400" dirty="0" smtClean="0"/>
              <a:t> Changes the </a:t>
            </a:r>
            <a:r>
              <a:rPr lang="en-US" sz="4400" dirty="0" err="1" smtClean="0"/>
              <a:t>Amgydayla</a:t>
            </a:r>
            <a:r>
              <a:rPr lang="en-US" sz="4400" dirty="0" smtClean="0"/>
              <a:t> and Hippocampus </a:t>
            </a:r>
            <a:endParaRPr lang="en-US" sz="4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40" y="3685029"/>
            <a:ext cx="8441991" cy="29015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Adult </a:t>
            </a:r>
            <a:r>
              <a:rPr lang="en-US" sz="3200" dirty="0" err="1"/>
              <a:t>microbiota</a:t>
            </a:r>
            <a:r>
              <a:rPr lang="en-US" sz="3200" dirty="0"/>
              <a:t>-deficient mice have </a:t>
            </a:r>
            <a:r>
              <a:rPr lang="en-US" sz="3200" dirty="0" smtClean="0"/>
              <a:t>distinct dendritic </a:t>
            </a:r>
            <a:r>
              <a:rPr lang="en-US" sz="3200" dirty="0"/>
              <a:t>morphological changes: </a:t>
            </a:r>
            <a:r>
              <a:rPr lang="en-US" sz="3200" dirty="0" smtClean="0"/>
              <a:t>differential effects </a:t>
            </a:r>
            <a:r>
              <a:rPr lang="en-US" sz="3200" dirty="0"/>
              <a:t>in the amygdala and </a:t>
            </a:r>
            <a:r>
              <a:rPr lang="en-US" sz="3200" dirty="0" smtClean="0"/>
              <a:t>hippocampus</a:t>
            </a:r>
          </a:p>
          <a:p>
            <a:pPr marL="0" indent="0">
              <a:buNone/>
            </a:pPr>
            <a:r>
              <a:rPr lang="en-US" dirty="0"/>
              <a:t> Pauline Luczynski,1  Se an O. Whelan,2  Colette O’Sullivan,2  Gerard Clarke,1,3  Fergus Shanahan,</a:t>
            </a:r>
            <a:r>
              <a:rPr lang="en-US" dirty="0" smtClean="0"/>
              <a:t>1 Timothy </a:t>
            </a:r>
            <a:r>
              <a:rPr lang="en-US" dirty="0"/>
              <a:t>G. Dinan1,3 and  John F. Cryan1,2</a:t>
            </a:r>
          </a:p>
        </p:txBody>
      </p:sp>
    </p:spTree>
    <p:extLst>
      <p:ext uri="{BB962C8B-B14F-4D97-AF65-F5344CB8AC3E}">
        <p14:creationId xmlns:p14="http://schemas.microsoft.com/office/powerpoint/2010/main" val="19947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creen Shot 2017-09-22 at 2.59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72" y="3574236"/>
            <a:ext cx="3249306" cy="3195280"/>
          </a:xfrm>
          <a:prstGeom prst="rect">
            <a:avLst/>
          </a:prstGeom>
        </p:spPr>
      </p:pic>
      <p:pic>
        <p:nvPicPr>
          <p:cNvPr id="38" name="Picture 37" descr="Screen Shot 2017-09-22 at 2.59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4" y="3574235"/>
            <a:ext cx="3100251" cy="3329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70"/>
            <a:ext cx="8913813" cy="16804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Game Plan: </a:t>
            </a:r>
            <a:r>
              <a:rPr lang="en-US" dirty="0" smtClean="0"/>
              <a:t>Morphology of the amygdala and hippocampus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97019"/>
            <a:ext cx="9144000" cy="124395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Groups: Germ-free (GF) mice &amp; pro-germ controls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0838" y="2958246"/>
            <a:ext cx="214470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Amygdala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419508" y="2958246"/>
            <a:ext cx="25497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Hippocampus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4082" y="3840007"/>
            <a:ext cx="79365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BLA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85964" y="3840007"/>
            <a:ext cx="91336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CeA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4875" y="3840007"/>
            <a:ext cx="1230819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Dorsal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70072" y="3840007"/>
            <a:ext cx="158637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Ventral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69824" y="3840007"/>
            <a:ext cx="86075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866637" y="3840007"/>
            <a:ext cx="1183232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Other fields 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30838" y="3419911"/>
            <a:ext cx="317462" cy="420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85964" y="3419911"/>
            <a:ext cx="236260" cy="420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784586" y="3362263"/>
            <a:ext cx="839002" cy="420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342882" y="3362263"/>
            <a:ext cx="0" cy="477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0" idx="0"/>
          </p:cNvCxnSpPr>
          <p:nvPr/>
        </p:nvCxnSpPr>
        <p:spPr>
          <a:xfrm flipH="1">
            <a:off x="7300203" y="3362263"/>
            <a:ext cx="17737" cy="477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1" idx="0"/>
          </p:cNvCxnSpPr>
          <p:nvPr/>
        </p:nvCxnSpPr>
        <p:spPr>
          <a:xfrm>
            <a:off x="7866637" y="3356987"/>
            <a:ext cx="591616" cy="483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Left Brace 30"/>
          <p:cNvSpPr/>
          <p:nvPr/>
        </p:nvSpPr>
        <p:spPr>
          <a:xfrm rot="16200000">
            <a:off x="4004122" y="590665"/>
            <a:ext cx="1109653" cy="8709732"/>
          </a:xfrm>
          <a:prstGeom prst="leftBrace">
            <a:avLst>
              <a:gd name="adj1" fmla="val 7590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09205" y="5500358"/>
            <a:ext cx="2144702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Pyramidal Neurons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204082" y="5500358"/>
            <a:ext cx="2144702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Aspiny</a:t>
            </a:r>
            <a:r>
              <a:rPr lang="en-US" sz="2400" dirty="0" smtClean="0"/>
              <a:t> Neurons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1150133" y="3840007"/>
            <a:ext cx="79365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</a:t>
            </a:r>
            <a:endParaRPr lang="en-US" sz="2400" dirty="0"/>
          </a:p>
        </p:txBody>
      </p:sp>
      <p:cxnSp>
        <p:nvCxnSpPr>
          <p:cNvPr id="36" name="Straight Arrow Connector 35"/>
          <p:cNvCxnSpPr>
            <a:endCxn id="35" idx="0"/>
          </p:cNvCxnSpPr>
          <p:nvPr/>
        </p:nvCxnSpPr>
        <p:spPr>
          <a:xfrm>
            <a:off x="1390064" y="3419911"/>
            <a:ext cx="156895" cy="420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58230" y="5500358"/>
            <a:ext cx="214470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Granule Cells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70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0" animBg="1"/>
      <p:bldP spid="9" grpId="0" animBg="1"/>
      <p:bldP spid="10" grpId="0" animBg="1"/>
      <p:bldP spid="11" grpId="0" animBg="1"/>
      <p:bldP spid="31" grpId="0" animBg="1"/>
      <p:bldP spid="32" grpId="0" animBg="1"/>
      <p:bldP spid="33" grpId="0" animBg="1"/>
      <p:bldP spid="35" grpId="1" animBg="1"/>
      <p:bldP spid="4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70"/>
            <a:ext cx="8913813" cy="16804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Game Plan: </a:t>
            </a:r>
            <a:r>
              <a:rPr lang="en-US" dirty="0" smtClean="0"/>
              <a:t>Morphology of the amygdala and hippocampus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65" y="2876167"/>
            <a:ext cx="3922906" cy="3183768"/>
          </a:xfrm>
        </p:spPr>
        <p:txBody>
          <a:bodyPr>
            <a:normAutofit lnSpcReduction="10000"/>
          </a:bodyPr>
          <a:lstStyle/>
          <a:p>
            <a:r>
              <a:rPr lang="en-US" sz="3200" dirty="0" err="1" smtClean="0"/>
              <a:t>Aspiny</a:t>
            </a:r>
            <a:r>
              <a:rPr lang="en-US" sz="3200" dirty="0" smtClean="0"/>
              <a:t> Neurons </a:t>
            </a:r>
          </a:p>
          <a:p>
            <a:pPr lvl="1"/>
            <a:r>
              <a:rPr lang="en-US" sz="3200" dirty="0" smtClean="0"/>
              <a:t>Usually </a:t>
            </a:r>
            <a:r>
              <a:rPr lang="en-US" sz="3200" b="1" u="sng" dirty="0" smtClean="0"/>
              <a:t>GABA </a:t>
            </a:r>
          </a:p>
          <a:p>
            <a:pPr lvl="1"/>
            <a:r>
              <a:rPr lang="en-US" sz="3200" dirty="0" smtClean="0"/>
              <a:t>Found in; </a:t>
            </a:r>
          </a:p>
          <a:p>
            <a:pPr lvl="2"/>
            <a:r>
              <a:rPr lang="en-US" sz="3200" dirty="0" smtClean="0"/>
              <a:t>Amygdala </a:t>
            </a:r>
          </a:p>
          <a:p>
            <a:pPr lvl="2"/>
            <a:r>
              <a:rPr lang="en-US" sz="3200" dirty="0" smtClean="0"/>
              <a:t>And other regions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202" r="79169" b="55051"/>
          <a:stretch/>
        </p:blipFill>
        <p:spPr>
          <a:xfrm>
            <a:off x="5192748" y="3012247"/>
            <a:ext cx="3083903" cy="27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3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70"/>
            <a:ext cx="8913813" cy="16804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Game Plan: </a:t>
            </a:r>
            <a:r>
              <a:rPr lang="en-US" dirty="0" smtClean="0"/>
              <a:t>Morphology of the amygdala and hippocampus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38256"/>
            <a:ext cx="3922906" cy="48197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Pyramidal Neurons </a:t>
            </a:r>
          </a:p>
          <a:p>
            <a:pPr lvl="1"/>
            <a:r>
              <a:rPr lang="en-US" sz="2800" dirty="0" smtClean="0"/>
              <a:t>Usually </a:t>
            </a:r>
            <a:r>
              <a:rPr lang="en-US" sz="2800" b="1" u="sng" dirty="0" smtClean="0"/>
              <a:t>excitatory </a:t>
            </a:r>
          </a:p>
          <a:p>
            <a:pPr lvl="1"/>
            <a:r>
              <a:rPr lang="en-US" sz="2800" dirty="0" smtClean="0"/>
              <a:t>Found in; </a:t>
            </a:r>
          </a:p>
          <a:p>
            <a:pPr lvl="2"/>
            <a:r>
              <a:rPr lang="en-US" sz="2800" dirty="0" smtClean="0"/>
              <a:t>Amygdala </a:t>
            </a:r>
          </a:p>
          <a:p>
            <a:pPr lvl="2"/>
            <a:r>
              <a:rPr lang="en-US" sz="2800" dirty="0" smtClean="0"/>
              <a:t>Hippocampus </a:t>
            </a:r>
          </a:p>
          <a:p>
            <a:pPr lvl="2"/>
            <a:r>
              <a:rPr lang="en-US" sz="2800" dirty="0" smtClean="0"/>
              <a:t>Prefrontal cortex </a:t>
            </a:r>
          </a:p>
          <a:p>
            <a:pPr lvl="2"/>
            <a:r>
              <a:rPr lang="en-US" sz="2800" dirty="0" smtClean="0"/>
              <a:t>And other regions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0593">
            <a:off x="5121099" y="1996757"/>
            <a:ext cx="2218255" cy="49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70"/>
            <a:ext cx="8913813" cy="16804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Game Plan: </a:t>
            </a:r>
            <a:r>
              <a:rPr lang="en-US" dirty="0" smtClean="0"/>
              <a:t>Morphology of the amygdala and hippocampus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719645" y="2374581"/>
            <a:ext cx="2144702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Pyramidal Neurons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224491" y="3516688"/>
            <a:ext cx="2144702" cy="1200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Apical Dendrites</a:t>
            </a:r>
          </a:p>
          <a:p>
            <a:pPr algn="ctr"/>
            <a:r>
              <a:rPr lang="en-US" sz="2400" dirty="0" smtClean="0"/>
              <a:t>#3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821256" y="3516688"/>
            <a:ext cx="2144702" cy="1200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Basilar Dendrites</a:t>
            </a:r>
          </a:p>
          <a:p>
            <a:pPr algn="ctr"/>
            <a:r>
              <a:rPr lang="en-US" sz="2400" dirty="0" smtClean="0"/>
              <a:t>#2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67" y="1891014"/>
            <a:ext cx="2528347" cy="514360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993200" y="3205578"/>
            <a:ext cx="375993" cy="311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80503" y="3205578"/>
            <a:ext cx="283844" cy="311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Left Brace 4"/>
          <p:cNvSpPr/>
          <p:nvPr/>
        </p:nvSpPr>
        <p:spPr>
          <a:xfrm rot="16200000">
            <a:off x="3526773" y="3106872"/>
            <a:ext cx="588967" cy="34927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140" y="5022253"/>
            <a:ext cx="214470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Thin spines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647294" y="5483918"/>
            <a:ext cx="2144702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Stubby spines 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12199" y="5157502"/>
            <a:ext cx="2144702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Filopodia</a:t>
            </a:r>
            <a:r>
              <a:rPr lang="en-US" sz="2400" dirty="0" smtClean="0"/>
              <a:t> Spines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45624" y="5931533"/>
            <a:ext cx="2144702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Mushroom spines 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296842" y="5022253"/>
            <a:ext cx="1524414" cy="125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445624" y="5147750"/>
            <a:ext cx="375632" cy="3361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1"/>
          </p:cNvCxnSpPr>
          <p:nvPr/>
        </p:nvCxnSpPr>
        <p:spPr>
          <a:xfrm>
            <a:off x="3821257" y="5147750"/>
            <a:ext cx="532489" cy="783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821257" y="5022253"/>
            <a:ext cx="759246" cy="461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2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124"/>
            <a:ext cx="8913813" cy="1215935"/>
          </a:xfrm>
        </p:spPr>
        <p:txBody>
          <a:bodyPr>
            <a:noAutofit/>
          </a:bodyPr>
          <a:lstStyle/>
          <a:p>
            <a:r>
              <a:rPr lang="en-US" sz="4000" dirty="0"/>
              <a:t>Team </a:t>
            </a:r>
            <a:r>
              <a:rPr lang="en-US" sz="4000" dirty="0" err="1"/>
              <a:t>Microbiome’s</a:t>
            </a:r>
            <a:r>
              <a:rPr lang="en-US" sz="4000" dirty="0"/>
              <a:t> Record: </a:t>
            </a:r>
            <a:r>
              <a:rPr lang="en-US" sz="4000" dirty="0" err="1"/>
              <a:t>Microbiota</a:t>
            </a:r>
            <a:r>
              <a:rPr lang="en-US" sz="4000" dirty="0" smtClean="0"/>
              <a:t>-gut-brain axis 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5" y="1873668"/>
            <a:ext cx="8438718" cy="43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70"/>
            <a:ext cx="8913813" cy="16804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Game Plan: </a:t>
            </a:r>
            <a:r>
              <a:rPr lang="en-US" dirty="0" smtClean="0"/>
              <a:t>Morphology of the amygdala and hippocampus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38256"/>
            <a:ext cx="3922906" cy="4819744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Grannule</a:t>
            </a:r>
            <a:r>
              <a:rPr lang="en-US" sz="2800" dirty="0" smtClean="0"/>
              <a:t> cells</a:t>
            </a:r>
          </a:p>
          <a:p>
            <a:pPr lvl="1"/>
            <a:r>
              <a:rPr lang="en-US" sz="2800" dirty="0" smtClean="0"/>
              <a:t>Usually </a:t>
            </a:r>
            <a:r>
              <a:rPr lang="en-US" sz="2800" b="1" u="sng" dirty="0" smtClean="0"/>
              <a:t>excitatory</a:t>
            </a:r>
          </a:p>
          <a:p>
            <a:pPr lvl="2"/>
            <a:r>
              <a:rPr lang="en-US" sz="2800" dirty="0" smtClean="0"/>
              <a:t>Release glutamate </a:t>
            </a:r>
            <a:r>
              <a:rPr lang="en-US" sz="2800" b="1" u="sng" dirty="0" smtClean="0"/>
              <a:t> </a:t>
            </a:r>
          </a:p>
          <a:p>
            <a:pPr lvl="1"/>
            <a:r>
              <a:rPr lang="en-US" sz="2800" dirty="0" smtClean="0"/>
              <a:t>Found in; </a:t>
            </a:r>
          </a:p>
          <a:p>
            <a:pPr lvl="2"/>
            <a:r>
              <a:rPr lang="en-US" sz="2800" dirty="0" smtClean="0"/>
              <a:t>Hippocampus </a:t>
            </a:r>
          </a:p>
          <a:p>
            <a:pPr lvl="2"/>
            <a:r>
              <a:rPr lang="en-US" sz="2800" dirty="0" smtClean="0"/>
              <a:t>Cerebral cortex</a:t>
            </a:r>
          </a:p>
          <a:p>
            <a:pPr lvl="2"/>
            <a:r>
              <a:rPr lang="en-US" sz="2800" dirty="0" smtClean="0"/>
              <a:t>And other regions </a:t>
            </a:r>
          </a:p>
        </p:txBody>
      </p:sp>
      <p:pic>
        <p:nvPicPr>
          <p:cNvPr id="4" name="Picture 3" descr="Screen Shot 2017-09-22 at 3.33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93" y="2835056"/>
            <a:ext cx="4144999" cy="27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3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70"/>
            <a:ext cx="8913813" cy="1680486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affects brain regions size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65" y="2535960"/>
            <a:ext cx="3174602" cy="318376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err="1" smtClean="0">
                <a:sym typeface="Wingdings"/>
              </a:rPr>
              <a:t>Amygdalar</a:t>
            </a:r>
            <a:r>
              <a:rPr lang="en-US" sz="3200" dirty="0" smtClean="0">
                <a:sym typeface="Wingdings"/>
              </a:rPr>
              <a:t> size in all regions </a:t>
            </a:r>
            <a:endParaRPr lang="en-US" sz="3200" dirty="0" smtClean="0"/>
          </a:p>
        </p:txBody>
      </p:sp>
      <p:pic>
        <p:nvPicPr>
          <p:cNvPr id="5" name="Picture 4" descr="Screen Shot 2017-09-22 at 3.0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64" y="2540203"/>
            <a:ext cx="5606875" cy="3853857"/>
          </a:xfrm>
          <a:prstGeom prst="rect">
            <a:avLst/>
          </a:prstGeom>
        </p:spPr>
      </p:pic>
      <p:pic>
        <p:nvPicPr>
          <p:cNvPr id="6" name="Picture 5" descr="Screen Shot 2017-09-22 at 3.06.3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3" b="83317"/>
          <a:stretch/>
        </p:blipFill>
        <p:spPr>
          <a:xfrm>
            <a:off x="7154201" y="2653603"/>
            <a:ext cx="1851857" cy="11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70"/>
            <a:ext cx="8913813" cy="1680486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affects brain regions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22684"/>
            <a:ext cx="3492067" cy="4400006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hippocampal size.. But only in CA2 and CA3 </a:t>
            </a:r>
          </a:p>
          <a:p>
            <a:pPr lvl="1"/>
            <a:r>
              <a:rPr lang="en-US" sz="3000" dirty="0" smtClean="0">
                <a:sym typeface="Wingdings"/>
              </a:rPr>
              <a:t>This gives the total brain result like we see </a:t>
            </a:r>
            <a:endParaRPr lang="en-US" sz="3000" dirty="0" smtClean="0"/>
          </a:p>
        </p:txBody>
      </p:sp>
      <p:pic>
        <p:nvPicPr>
          <p:cNvPr id="4" name="Picture 3" descr="Screen Shot 2017-09-22 at 3.0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69" y="2222684"/>
            <a:ext cx="3342073" cy="44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70"/>
            <a:ext cx="8913813" cy="1680486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affects brain regions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785" y="3424747"/>
            <a:ext cx="3492067" cy="15422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ym typeface="Wingdings"/>
              </a:rPr>
              <a:t>Not w/ total brain </a:t>
            </a:r>
          </a:p>
        </p:txBody>
      </p:sp>
      <p:pic>
        <p:nvPicPr>
          <p:cNvPr id="5" name="Picture 4" descr="Screen Shot 2017-09-22 at 3.08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33" y="2623539"/>
            <a:ext cx="5143500" cy="3594100"/>
          </a:xfrm>
          <a:prstGeom prst="rect">
            <a:avLst/>
          </a:prstGeom>
        </p:spPr>
      </p:pic>
      <p:pic>
        <p:nvPicPr>
          <p:cNvPr id="6" name="Picture 5" descr="Screen Shot 2017-09-22 at 3.06.30 A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3" b="83317"/>
          <a:stretch/>
        </p:blipFill>
        <p:spPr>
          <a:xfrm>
            <a:off x="7292143" y="2313406"/>
            <a:ext cx="1851857" cy="11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69"/>
            <a:ext cx="8913813" cy="2023677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 </a:t>
            </a:r>
            <a:r>
              <a:rPr lang="en-US" b="1" u="sng" dirty="0" smtClean="0"/>
              <a:t>BLA</a:t>
            </a:r>
            <a:r>
              <a:rPr lang="en-US" dirty="0" smtClean="0"/>
              <a:t> neurons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9487"/>
            <a:ext cx="8913813" cy="154227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ym typeface="Wingdings"/>
              </a:rPr>
              <a:t>Aspiny</a:t>
            </a:r>
            <a:r>
              <a:rPr lang="en-US" sz="3200" dirty="0" smtClean="0">
                <a:sym typeface="Wingdings"/>
              </a:rPr>
              <a:t>: 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dendritic length &amp; branching </a:t>
            </a:r>
          </a:p>
        </p:txBody>
      </p:sp>
      <p:pic>
        <p:nvPicPr>
          <p:cNvPr id="4" name="Picture 3" descr="Screen Shot 2017-09-22 at 3.10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" y="3091331"/>
            <a:ext cx="9144000" cy="3766669"/>
          </a:xfrm>
          <a:prstGeom prst="rect">
            <a:avLst/>
          </a:prstGeom>
        </p:spPr>
      </p:pic>
      <p:pic>
        <p:nvPicPr>
          <p:cNvPr id="6" name="Picture 5" descr="Screen Shot 2017-09-22 at 3.06.30 A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3" b="83317"/>
          <a:stretch/>
        </p:blipFill>
        <p:spPr>
          <a:xfrm>
            <a:off x="7061956" y="2864526"/>
            <a:ext cx="1851857" cy="11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69"/>
            <a:ext cx="8913813" cy="2023677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 </a:t>
            </a:r>
            <a:r>
              <a:rPr lang="en-US" b="1" u="sng" dirty="0" smtClean="0"/>
              <a:t>BLA</a:t>
            </a:r>
            <a:r>
              <a:rPr lang="en-US" dirty="0" smtClean="0"/>
              <a:t> neurons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9487"/>
            <a:ext cx="9387764" cy="15422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ym typeface="Wingdings"/>
              </a:rPr>
              <a:t>Pyramidal: 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dendritic length &amp; branching </a:t>
            </a:r>
          </a:p>
        </p:txBody>
      </p:sp>
      <p:pic>
        <p:nvPicPr>
          <p:cNvPr id="5" name="Picture 4" descr="Screen Shot 2017-09-22 at 3.19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5" y="3220623"/>
            <a:ext cx="8879399" cy="35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69"/>
            <a:ext cx="8913813" cy="2023677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 </a:t>
            </a:r>
            <a:r>
              <a:rPr lang="en-US" b="1" u="sng" dirty="0" smtClean="0"/>
              <a:t>BLA</a:t>
            </a:r>
            <a:r>
              <a:rPr lang="en-US" dirty="0" smtClean="0"/>
              <a:t> neurons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9487"/>
            <a:ext cx="9387764" cy="15422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ym typeface="Wingdings"/>
              </a:rPr>
              <a:t>Pyramidal: 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spine density </a:t>
            </a:r>
          </a:p>
        </p:txBody>
      </p:sp>
      <p:pic>
        <p:nvPicPr>
          <p:cNvPr id="7" name="Picture 6" descr="Screen Shot 2017-09-22 at 3.20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39" y="3115874"/>
            <a:ext cx="5374155" cy="3742126"/>
          </a:xfrm>
          <a:prstGeom prst="rect">
            <a:avLst/>
          </a:prstGeom>
        </p:spPr>
      </p:pic>
      <p:pic>
        <p:nvPicPr>
          <p:cNvPr id="8" name="Picture 7" descr="Screen Shot 2017-09-22 at 3.06.30 A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3" b="83317"/>
          <a:stretch/>
        </p:blipFill>
        <p:spPr>
          <a:xfrm>
            <a:off x="6608441" y="2560203"/>
            <a:ext cx="1851857" cy="11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7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69"/>
            <a:ext cx="8913813" cy="2023677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 </a:t>
            </a:r>
            <a:r>
              <a:rPr lang="en-US" b="1" u="sng" dirty="0" smtClean="0"/>
              <a:t>BLA </a:t>
            </a:r>
            <a:r>
              <a:rPr lang="en-US" dirty="0" smtClean="0"/>
              <a:t>neurons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9487"/>
            <a:ext cx="9387764" cy="15422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ym typeface="Wingdings"/>
              </a:rPr>
              <a:t>Pyramidal: 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stubby &amp; mushroom spines</a:t>
            </a:r>
          </a:p>
        </p:txBody>
      </p:sp>
      <p:pic>
        <p:nvPicPr>
          <p:cNvPr id="4" name="Picture 3" descr="Screen Shot 2017-09-22 at 3.23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4" y="3991757"/>
            <a:ext cx="8864592" cy="2197098"/>
          </a:xfrm>
          <a:prstGeom prst="rect">
            <a:avLst/>
          </a:prstGeom>
        </p:spPr>
      </p:pic>
      <p:pic>
        <p:nvPicPr>
          <p:cNvPr id="8" name="Picture 7" descr="Screen Shot 2017-09-22 at 3.06.30 A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3" b="83317"/>
          <a:stretch/>
        </p:blipFill>
        <p:spPr>
          <a:xfrm>
            <a:off x="7535907" y="3436086"/>
            <a:ext cx="1851857" cy="111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69"/>
            <a:ext cx="8913813" cy="2023677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  ventral </a:t>
            </a:r>
            <a:r>
              <a:rPr lang="en-US" b="1" u="sng" dirty="0" smtClean="0"/>
              <a:t>hippocampus </a:t>
            </a:r>
            <a:r>
              <a:rPr lang="en-US" dirty="0" smtClean="0"/>
              <a:t>neurons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9487"/>
            <a:ext cx="9387764" cy="9865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ym typeface="Wingdings"/>
              </a:rPr>
              <a:t>Pyramidal: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dendritic length &amp; branching </a:t>
            </a:r>
          </a:p>
        </p:txBody>
      </p:sp>
      <p:pic>
        <p:nvPicPr>
          <p:cNvPr id="5" name="Picture 4" descr="Screen Shot 2017-09-22 at 3.3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3436086"/>
            <a:ext cx="85471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69"/>
            <a:ext cx="8913813" cy="2023677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  ventral </a:t>
            </a:r>
            <a:r>
              <a:rPr lang="en-US" b="1" u="sng" dirty="0" smtClean="0"/>
              <a:t>hippocampus </a:t>
            </a:r>
            <a:r>
              <a:rPr lang="en-US" dirty="0" smtClean="0"/>
              <a:t>neurons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9487"/>
            <a:ext cx="9387764" cy="9865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ym typeface="Wingdings"/>
              </a:rPr>
              <a:t>Pyramidal: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dendritic density </a:t>
            </a:r>
          </a:p>
        </p:txBody>
      </p:sp>
      <p:pic>
        <p:nvPicPr>
          <p:cNvPr id="8" name="Picture 7" descr="Screen Shot 2017-09-22 at 3.06.30 A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3" b="83317"/>
          <a:stretch/>
        </p:blipFill>
        <p:spPr>
          <a:xfrm>
            <a:off x="7535907" y="3991756"/>
            <a:ext cx="1851857" cy="1111341"/>
          </a:xfrm>
          <a:prstGeom prst="rect">
            <a:avLst/>
          </a:prstGeom>
        </p:spPr>
      </p:pic>
      <p:pic>
        <p:nvPicPr>
          <p:cNvPr id="4" name="Picture 3" descr="Screen Shot 2017-09-22 at 3.38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99" y="3103960"/>
            <a:ext cx="5542007" cy="35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879"/>
            <a:ext cx="8960673" cy="2915824"/>
          </a:xfrm>
        </p:spPr>
        <p:txBody>
          <a:bodyPr>
            <a:noAutofit/>
          </a:bodyPr>
          <a:lstStyle/>
          <a:p>
            <a:r>
              <a:rPr lang="en-US" sz="4800" dirty="0" smtClean="0"/>
              <a:t>First Quarter Summary: The </a:t>
            </a:r>
            <a:r>
              <a:rPr lang="en-US" sz="4800" dirty="0" err="1"/>
              <a:t>m</a:t>
            </a:r>
            <a:r>
              <a:rPr lang="en-US" sz="4800" dirty="0" err="1" smtClean="0"/>
              <a:t>icrobiome</a:t>
            </a:r>
            <a:r>
              <a:rPr lang="en-US" sz="4800" dirty="0" smtClean="0"/>
              <a:t> overcomes </a:t>
            </a:r>
            <a:r>
              <a:rPr lang="en-US" sz="4800" dirty="0"/>
              <a:t>B</a:t>
            </a:r>
            <a:r>
              <a:rPr lang="en-US" sz="4800" dirty="0" smtClean="0"/>
              <a:t>rain’s reaction to stress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40" y="3685029"/>
            <a:ext cx="8441991" cy="2901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Ingestion of </a:t>
            </a:r>
            <a:r>
              <a:rPr lang="en-US" sz="3200" dirty="0" err="1" smtClean="0"/>
              <a:t>Lactobacilus</a:t>
            </a:r>
            <a:r>
              <a:rPr lang="en-US" sz="3200" dirty="0" smtClean="0"/>
              <a:t> strain regulates emotional behavior and central GABA receptor expression via the </a:t>
            </a:r>
            <a:r>
              <a:rPr lang="en-US" sz="3200" dirty="0" err="1" smtClean="0"/>
              <a:t>Vagus</a:t>
            </a:r>
            <a:r>
              <a:rPr lang="en-US" sz="3200" dirty="0" smtClean="0"/>
              <a:t> Nerve </a:t>
            </a:r>
          </a:p>
          <a:p>
            <a:pPr marL="0" indent="0">
              <a:buNone/>
            </a:pPr>
            <a:r>
              <a:rPr lang="en-US" dirty="0"/>
              <a:t>Javier A. Bravoa,1, Paul Forsytheb,c,1, Marianne V. </a:t>
            </a:r>
            <a:r>
              <a:rPr lang="en-US" dirty="0" err="1"/>
              <a:t>Chewb</a:t>
            </a:r>
            <a:r>
              <a:rPr lang="en-US" dirty="0"/>
              <a:t>, Emily </a:t>
            </a:r>
            <a:r>
              <a:rPr lang="en-US" dirty="0" err="1"/>
              <a:t>Escaravageb</a:t>
            </a:r>
            <a:r>
              <a:rPr lang="en-US" dirty="0"/>
              <a:t>, Hélène M. </a:t>
            </a:r>
            <a:r>
              <a:rPr lang="en-US" dirty="0" err="1"/>
              <a:t>Savignaca,d</a:t>
            </a:r>
            <a:r>
              <a:rPr lang="en-US" dirty="0" smtClean="0"/>
              <a:t>, Timothy </a:t>
            </a:r>
            <a:r>
              <a:rPr lang="en-US" dirty="0"/>
              <a:t>G. </a:t>
            </a:r>
            <a:r>
              <a:rPr lang="en-US" dirty="0" err="1"/>
              <a:t>Dinana,e</a:t>
            </a:r>
            <a:r>
              <a:rPr lang="en-US" dirty="0"/>
              <a:t>, John Bienenstockb,f,2, and John F. Cryana,d,g,2</a:t>
            </a:r>
          </a:p>
        </p:txBody>
      </p:sp>
    </p:spTree>
    <p:extLst>
      <p:ext uri="{BB962C8B-B14F-4D97-AF65-F5344CB8AC3E}">
        <p14:creationId xmlns:p14="http://schemas.microsoft.com/office/powerpoint/2010/main" val="13760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769"/>
            <a:ext cx="8913813" cy="2023677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Lack of germs affect  ventral </a:t>
            </a:r>
            <a:r>
              <a:rPr lang="en-US" b="1" u="sng" dirty="0" smtClean="0"/>
              <a:t>hippocampus </a:t>
            </a:r>
            <a:r>
              <a:rPr lang="en-US" dirty="0" smtClean="0"/>
              <a:t>neurons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9487"/>
            <a:ext cx="9387764" cy="98659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ym typeface="Wingdings"/>
              </a:rPr>
              <a:t>Pyramidal: </a:t>
            </a:r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stubby &amp; mushroom spines </a:t>
            </a:r>
          </a:p>
        </p:txBody>
      </p:sp>
      <p:pic>
        <p:nvPicPr>
          <p:cNvPr id="8" name="Picture 7" descr="Screen Shot 2017-09-22 at 3.06.30 AM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3" b="83317"/>
          <a:stretch/>
        </p:blipFill>
        <p:spPr>
          <a:xfrm>
            <a:off x="7292143" y="3039178"/>
            <a:ext cx="1851857" cy="1111341"/>
          </a:xfrm>
          <a:prstGeom prst="rect">
            <a:avLst/>
          </a:prstGeom>
        </p:spPr>
      </p:pic>
      <p:pic>
        <p:nvPicPr>
          <p:cNvPr id="5" name="Picture 4" descr="Screen Shot 2017-09-22 at 3.39.3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"/>
          <a:stretch/>
        </p:blipFill>
        <p:spPr>
          <a:xfrm>
            <a:off x="0" y="4309285"/>
            <a:ext cx="9144000" cy="21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364" y="666656"/>
            <a:ext cx="8913813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 by not having germs</a:t>
            </a:r>
            <a:r>
              <a:rPr lang="is-IS" sz="4000" dirty="0" smtClean="0"/>
              <a:t>…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0205" y="2096592"/>
            <a:ext cx="8159962" cy="43219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In the BLA we have </a:t>
            </a:r>
          </a:p>
          <a:p>
            <a:pPr lvl="1"/>
            <a:r>
              <a:rPr lang="en-US" sz="30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000" dirty="0" err="1" smtClean="0">
                <a:sym typeface="Wingdings"/>
              </a:rPr>
              <a:t>GABAergic</a:t>
            </a:r>
            <a:r>
              <a:rPr lang="en-US" sz="3000" dirty="0" smtClean="0">
                <a:sym typeface="Wingdings"/>
              </a:rPr>
              <a:t> cell (</a:t>
            </a:r>
            <a:r>
              <a:rPr lang="en-US" sz="3000" dirty="0" err="1" smtClean="0">
                <a:sym typeface="Wingdings"/>
              </a:rPr>
              <a:t>aspiny</a:t>
            </a:r>
            <a:r>
              <a:rPr lang="en-US" sz="3000" dirty="0" smtClean="0">
                <a:sym typeface="Wingdings"/>
              </a:rPr>
              <a:t>) </a:t>
            </a:r>
          </a:p>
          <a:p>
            <a:pPr lvl="1"/>
            <a:r>
              <a:rPr lang="en-US" sz="30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3000" dirty="0">
                <a:sym typeface="Wingdings"/>
              </a:rPr>
              <a:t> </a:t>
            </a:r>
            <a:r>
              <a:rPr lang="en-US" sz="3000" dirty="0" smtClean="0">
                <a:sym typeface="Wingdings"/>
              </a:rPr>
              <a:t>excitatory cell (pyramidal) </a:t>
            </a:r>
            <a:endParaRPr lang="en-US" sz="3000" dirty="0" smtClean="0"/>
          </a:p>
          <a:p>
            <a:r>
              <a:rPr lang="is-IS" sz="3200" dirty="0" smtClean="0"/>
              <a:t>In the ventral hippocampus we have</a:t>
            </a:r>
          </a:p>
          <a:p>
            <a:pPr lvl="1"/>
            <a:r>
              <a:rPr lang="is-IS" sz="3000" dirty="0" smtClean="0"/>
              <a:t> </a:t>
            </a:r>
            <a:r>
              <a:rPr lang="is-IS" sz="30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is-IS" sz="3000" dirty="0">
                <a:sym typeface="Wingdings"/>
              </a:rPr>
              <a:t> </a:t>
            </a:r>
            <a:r>
              <a:rPr lang="is-IS" sz="3000" dirty="0" smtClean="0">
                <a:sym typeface="Wingdings"/>
              </a:rPr>
              <a:t>excitatory cells (pyramidal &amp; granule)</a:t>
            </a:r>
            <a:endParaRPr lang="is-IS" sz="3000" dirty="0" smtClean="0"/>
          </a:p>
        </p:txBody>
      </p:sp>
    </p:spTree>
    <p:extLst>
      <p:ext uri="{BB962C8B-B14F-4D97-AF65-F5344CB8AC3E}">
        <p14:creationId xmlns:p14="http://schemas.microsoft.com/office/powerpoint/2010/main" val="264530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0205" y="2096592"/>
            <a:ext cx="8159962" cy="4321974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Microbiota</a:t>
            </a:r>
            <a:r>
              <a:rPr lang="en-US" sz="3200" dirty="0" smtClean="0"/>
              <a:t> appears to still be winning.. </a:t>
            </a:r>
          </a:p>
          <a:p>
            <a:pPr lvl="1"/>
            <a:r>
              <a:rPr lang="en-US" sz="3400" dirty="0" smtClean="0"/>
              <a:t>Lack of germs </a:t>
            </a:r>
            <a:r>
              <a:rPr lang="en-US" sz="3400" dirty="0" smtClean="0">
                <a:sym typeface="Wingdings"/>
              </a:rPr>
              <a:t> changes in our stress &amp; resiliency circuitry</a:t>
            </a:r>
          </a:p>
          <a:p>
            <a:pPr marL="349250" lvl="1" indent="0">
              <a:buNone/>
            </a:pPr>
            <a:endParaRPr lang="en-US" sz="3400" dirty="0">
              <a:sym typeface="Wingding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630" y="3855676"/>
            <a:ext cx="5049633" cy="26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1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0205" y="793816"/>
            <a:ext cx="7610476" cy="497354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But</a:t>
            </a:r>
            <a:r>
              <a:rPr lang="is-IS" sz="3200" dirty="0" smtClean="0"/>
              <a:t>... </a:t>
            </a:r>
            <a:r>
              <a:rPr lang="en-US" sz="3200" dirty="0" smtClean="0"/>
              <a:t>O</a:t>
            </a:r>
            <a:r>
              <a:rPr lang="is-IS" sz="3200" dirty="0" smtClean="0"/>
              <a:t>ne question still remain’s to determine the fate of this game.. </a:t>
            </a:r>
          </a:p>
          <a:p>
            <a:pPr lvl="1"/>
            <a:r>
              <a:rPr lang="en-US" sz="3200" dirty="0" smtClean="0"/>
              <a:t>Through which mechanisms are </a:t>
            </a:r>
            <a:r>
              <a:rPr lang="en-US" sz="3200" dirty="0" err="1" smtClean="0"/>
              <a:t>microbiota</a:t>
            </a:r>
            <a:r>
              <a:rPr lang="en-US" sz="3200" dirty="0" smtClean="0"/>
              <a:t> targeting the brain?</a:t>
            </a:r>
          </a:p>
          <a:p>
            <a:pPr lvl="1"/>
            <a:endParaRPr lang="en-US" sz="3200" dirty="0"/>
          </a:p>
          <a:p>
            <a:pPr marL="349250" lvl="1" indent="0" algn="ctr">
              <a:buNone/>
            </a:pPr>
            <a:r>
              <a:rPr lang="en-US" sz="3200" dirty="0" smtClean="0"/>
              <a:t>Lets finish this </a:t>
            </a:r>
            <a:r>
              <a:rPr lang="en-US" sz="3200" dirty="0" err="1" smtClean="0"/>
              <a:t>microbiota</a:t>
            </a:r>
            <a:r>
              <a:rPr lang="en-US" sz="3200" dirty="0" smtClean="0"/>
              <a:t>!  </a:t>
            </a:r>
          </a:p>
          <a:p>
            <a:pPr marL="349250" lvl="1" indent="0">
              <a:buNone/>
            </a:pPr>
            <a:endParaRPr lang="en-US" sz="3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06" y="4150522"/>
            <a:ext cx="4673626" cy="22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093"/>
            <a:ext cx="9144000" cy="1505751"/>
          </a:xfrm>
        </p:spPr>
        <p:txBody>
          <a:bodyPr>
            <a:normAutofit/>
          </a:bodyPr>
          <a:lstStyle/>
          <a:p>
            <a:r>
              <a:rPr lang="en-US" dirty="0" smtClean="0"/>
              <a:t>Brining in our secret weapon..</a:t>
            </a:r>
            <a:br>
              <a:rPr lang="en-US" dirty="0" smtClean="0"/>
            </a:br>
            <a:r>
              <a:rPr lang="is-IS"/>
              <a:t>R</a:t>
            </a:r>
            <a:r>
              <a:rPr lang="is-IS" smtClean="0"/>
              <a:t>emember </a:t>
            </a:r>
            <a:r>
              <a:rPr lang="is-IS" dirty="0" smtClean="0"/>
              <a:t>the teams....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30" y="1949845"/>
            <a:ext cx="8985270" cy="4908156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3200" dirty="0" smtClean="0"/>
              <a:t>Home Team: </a:t>
            </a:r>
            <a:r>
              <a:rPr lang="en-US" sz="3200" dirty="0"/>
              <a:t>: Brain’s Social Stress Reaction </a:t>
            </a:r>
            <a:endParaRPr lang="en-US" sz="3200" dirty="0" smtClean="0"/>
          </a:p>
          <a:p>
            <a:pPr lvl="2"/>
            <a:r>
              <a:rPr lang="en-US" sz="3200" dirty="0" smtClean="0"/>
              <a:t>Players: </a:t>
            </a:r>
          </a:p>
          <a:p>
            <a:pPr lvl="3"/>
            <a:r>
              <a:rPr lang="en-US" sz="3200" dirty="0" err="1" smtClean="0"/>
              <a:t>Amgydalya</a:t>
            </a:r>
            <a:r>
              <a:rPr lang="en-US" sz="3200" dirty="0" smtClean="0"/>
              <a:t>/Hippocampus </a:t>
            </a:r>
          </a:p>
          <a:p>
            <a:pPr marL="349250" lvl="1" indent="0">
              <a:buNone/>
            </a:pPr>
            <a:endParaRPr lang="en-US" sz="3200" dirty="0"/>
          </a:p>
          <a:p>
            <a:pPr lvl="1"/>
            <a:r>
              <a:rPr lang="en-US" sz="3200" dirty="0" smtClean="0"/>
              <a:t>Away Team: </a:t>
            </a:r>
            <a:r>
              <a:rPr lang="en-US" sz="3200" dirty="0" err="1" smtClean="0"/>
              <a:t>Microbiome</a:t>
            </a:r>
            <a:r>
              <a:rPr lang="en-US" sz="3200" dirty="0" smtClean="0"/>
              <a:t> RESILIENCE </a:t>
            </a:r>
          </a:p>
          <a:p>
            <a:pPr lvl="2"/>
            <a:r>
              <a:rPr lang="en-US" sz="3200" dirty="0" smtClean="0"/>
              <a:t>Players; </a:t>
            </a:r>
          </a:p>
          <a:p>
            <a:pPr lvl="3"/>
            <a:r>
              <a:rPr lang="en-US" sz="3200" dirty="0" err="1" smtClean="0"/>
              <a:t>Lactus</a:t>
            </a:r>
            <a:r>
              <a:rPr lang="en-US" sz="3200" dirty="0" smtClean="0"/>
              <a:t> </a:t>
            </a:r>
            <a:r>
              <a:rPr lang="en-US" sz="3200" dirty="0" err="1" smtClean="0"/>
              <a:t>basilius</a:t>
            </a:r>
            <a:r>
              <a:rPr lang="en-US" sz="3200" dirty="0" smtClean="0"/>
              <a:t> </a:t>
            </a:r>
          </a:p>
          <a:p>
            <a:pPr lvl="3"/>
            <a:r>
              <a:rPr lang="en-US" sz="3200" dirty="0" smtClean="0"/>
              <a:t>Other germs (probably)</a:t>
            </a:r>
          </a:p>
          <a:p>
            <a:pPr marL="1035050" lvl="3" indent="0">
              <a:buNone/>
            </a:pPr>
            <a:r>
              <a:rPr lang="en-US" sz="3200" dirty="0" smtClean="0"/>
              <a:t>		And now</a:t>
            </a:r>
            <a:r>
              <a:rPr lang="is-IS" sz="3200" dirty="0" smtClean="0"/>
              <a:t>… </a:t>
            </a:r>
            <a:r>
              <a:rPr lang="en-US" sz="3200" dirty="0" smtClean="0"/>
              <a:t> </a:t>
            </a:r>
          </a:p>
          <a:p>
            <a:pPr lvl="3"/>
            <a:r>
              <a:rPr lang="en-US" sz="3200" b="1" u="sng" dirty="0" smtClean="0"/>
              <a:t>GABA (who used to play for the home team and has now switched to the winning team!) </a:t>
            </a:r>
          </a:p>
          <a:p>
            <a:pPr marL="1035050" lvl="3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61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8970"/>
            <a:ext cx="8913813" cy="1539286"/>
          </a:xfrm>
        </p:spPr>
        <p:txBody>
          <a:bodyPr>
            <a:normAutofit/>
          </a:bodyPr>
          <a:lstStyle/>
          <a:p>
            <a:r>
              <a:rPr lang="en-US" dirty="0" smtClean="0"/>
              <a:t>GABA Stats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786" y="2245364"/>
            <a:ext cx="4399096" cy="4612636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Inhibitory neurotransmitter </a:t>
            </a:r>
          </a:p>
          <a:p>
            <a:r>
              <a:rPr lang="en-US" sz="3200" dirty="0" smtClean="0"/>
              <a:t>2 types of receptors </a:t>
            </a:r>
          </a:p>
          <a:p>
            <a:pPr lvl="1"/>
            <a:r>
              <a:rPr lang="en-US" sz="3200" dirty="0" smtClean="0"/>
              <a:t>GABA</a:t>
            </a:r>
            <a:r>
              <a:rPr lang="en-US" sz="3200" baseline="-25000" dirty="0" smtClean="0"/>
              <a:t>A </a:t>
            </a:r>
            <a:r>
              <a:rPr lang="en-US" sz="3200" dirty="0" smtClean="0"/>
              <a:t>(</a:t>
            </a:r>
            <a:r>
              <a:rPr lang="en-US" sz="3200" dirty="0" err="1" smtClean="0"/>
              <a:t>ionotropic</a:t>
            </a:r>
            <a:r>
              <a:rPr lang="en-US" sz="3200" dirty="0" smtClean="0"/>
              <a:t>) </a:t>
            </a:r>
            <a:endParaRPr lang="en-US" sz="3200" baseline="-25000" dirty="0" smtClean="0"/>
          </a:p>
          <a:p>
            <a:pPr lvl="1"/>
            <a:r>
              <a:rPr lang="en-US" sz="3200" dirty="0" smtClean="0"/>
              <a:t>GABA</a:t>
            </a:r>
            <a:r>
              <a:rPr lang="en-US" sz="3200" baseline="-25000" dirty="0" smtClean="0"/>
              <a:t>B</a:t>
            </a:r>
            <a:r>
              <a:rPr lang="en-US" sz="3200" dirty="0" smtClean="0"/>
              <a:t> (G-protein coupled) </a:t>
            </a:r>
          </a:p>
          <a:p>
            <a:pPr lvl="2"/>
            <a:r>
              <a:rPr lang="en-US" sz="2800" dirty="0" smtClean="0"/>
              <a:t>Subunits GABA</a:t>
            </a:r>
            <a:r>
              <a:rPr lang="en-US" sz="2800" baseline="-25000" dirty="0" smtClean="0"/>
              <a:t>B1</a:t>
            </a:r>
            <a:r>
              <a:rPr lang="en-US" sz="2800" dirty="0" smtClean="0"/>
              <a:t> &amp; GABA</a:t>
            </a:r>
            <a:r>
              <a:rPr lang="en-US" sz="2800" baseline="-25000" dirty="0" smtClean="0"/>
              <a:t>B2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6670"/>
          <a:stretch/>
        </p:blipFill>
        <p:spPr>
          <a:xfrm>
            <a:off x="4516207" y="2038257"/>
            <a:ext cx="3760451" cy="3538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383"/>
          <a:stretch/>
        </p:blipFill>
        <p:spPr>
          <a:xfrm>
            <a:off x="5475601" y="3197943"/>
            <a:ext cx="3438212" cy="33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0879"/>
            <a:ext cx="8960673" cy="2915824"/>
          </a:xfrm>
        </p:spPr>
        <p:txBody>
          <a:bodyPr>
            <a:noAutofit/>
          </a:bodyPr>
          <a:lstStyle/>
          <a:p>
            <a:r>
              <a:rPr lang="en-US" sz="4400" dirty="0" smtClean="0"/>
              <a:t>Forth Quarter Summary: The </a:t>
            </a:r>
            <a:r>
              <a:rPr lang="en-US" sz="4400" dirty="0" err="1" smtClean="0"/>
              <a:t>Microbiome</a:t>
            </a:r>
            <a:r>
              <a:rPr lang="en-US" sz="4400" dirty="0" smtClean="0"/>
              <a:t> uses GABA to finish off </a:t>
            </a:r>
            <a:r>
              <a:rPr lang="en-US" sz="4400" dirty="0"/>
              <a:t>Brain’s Social Stress Reaction </a:t>
            </a:r>
            <a:endParaRPr lang="en-US" sz="4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940" y="3685029"/>
            <a:ext cx="8441991" cy="29015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Ingestion of Lactobacillus strain regulates </a:t>
            </a:r>
            <a:r>
              <a:rPr lang="en-US" sz="3200" dirty="0" smtClean="0"/>
              <a:t>emotional behavior </a:t>
            </a:r>
            <a:r>
              <a:rPr lang="en-US" sz="3200" dirty="0"/>
              <a:t>and central GABA receptor expression </a:t>
            </a:r>
            <a:r>
              <a:rPr lang="en-US" sz="3200" dirty="0" smtClean="0"/>
              <a:t>in a </a:t>
            </a:r>
            <a:r>
              <a:rPr lang="en-US" sz="3200" dirty="0"/>
              <a:t>mouse via the </a:t>
            </a:r>
            <a:r>
              <a:rPr lang="en-US" sz="3200" dirty="0" err="1"/>
              <a:t>vagus</a:t>
            </a:r>
            <a:r>
              <a:rPr lang="en-US" sz="3200" dirty="0"/>
              <a:t> nerve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Javier A. Bravoa,1, Paul Forsytheb,c,1, Marianne V. </a:t>
            </a:r>
            <a:r>
              <a:rPr lang="en-US" dirty="0" err="1"/>
              <a:t>Chewb</a:t>
            </a:r>
            <a:r>
              <a:rPr lang="en-US" dirty="0"/>
              <a:t>, Emily </a:t>
            </a:r>
            <a:r>
              <a:rPr lang="en-US" dirty="0" err="1"/>
              <a:t>Escaravageb</a:t>
            </a:r>
            <a:r>
              <a:rPr lang="en-US" dirty="0"/>
              <a:t>, Hélène M. </a:t>
            </a:r>
            <a:r>
              <a:rPr lang="en-US" dirty="0" err="1"/>
              <a:t>Savignaca,d</a:t>
            </a:r>
            <a:r>
              <a:rPr lang="en-US" dirty="0" smtClean="0"/>
              <a:t>, Timothy </a:t>
            </a:r>
            <a:r>
              <a:rPr lang="en-US" dirty="0"/>
              <a:t>G. </a:t>
            </a:r>
            <a:r>
              <a:rPr lang="en-US" dirty="0" err="1"/>
              <a:t>Dinana,e</a:t>
            </a:r>
            <a:r>
              <a:rPr lang="en-US" dirty="0"/>
              <a:t>, John Bienenstockb,f,2, and John F. Cryana,d,g,2</a:t>
            </a:r>
          </a:p>
        </p:txBody>
      </p:sp>
    </p:spTree>
    <p:extLst>
      <p:ext uri="{BB962C8B-B14F-4D97-AF65-F5344CB8AC3E}">
        <p14:creationId xmlns:p14="http://schemas.microsoft.com/office/powerpoint/2010/main" val="36575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3813" cy="1907199"/>
          </a:xfrm>
        </p:spPr>
        <p:txBody>
          <a:bodyPr>
            <a:noAutofit/>
          </a:bodyPr>
          <a:lstStyle/>
          <a:p>
            <a:r>
              <a:rPr lang="en-US" sz="4000" dirty="0" smtClean="0"/>
              <a:t>Fourth Quarter Game Plan: Methods (same as first quarter)   </a:t>
            </a:r>
            <a:endParaRPr lang="en-US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79862" y="5576378"/>
            <a:ext cx="8864137" cy="1217050"/>
          </a:xfrm>
        </p:spPr>
        <p:txBody>
          <a:bodyPr>
            <a:noAutofit/>
          </a:bodyPr>
          <a:lstStyle/>
          <a:p>
            <a:r>
              <a:rPr lang="en-US" sz="3200" dirty="0" smtClean="0"/>
              <a:t>Treatment= Administration of </a:t>
            </a:r>
            <a:r>
              <a:rPr lang="en-US" sz="3200" i="1" dirty="0" smtClean="0"/>
              <a:t>Lactobacillus </a:t>
            </a:r>
            <a:r>
              <a:rPr lang="en-US" sz="3200" i="1" dirty="0" err="1" smtClean="0"/>
              <a:t>rhamnosus</a:t>
            </a:r>
            <a:r>
              <a:rPr lang="en-US" sz="3200" i="1" dirty="0" smtClean="0"/>
              <a:t> </a:t>
            </a:r>
            <a:r>
              <a:rPr lang="en-US" sz="3200" dirty="0" smtClean="0"/>
              <a:t>(JB-1) </a:t>
            </a:r>
            <a:endParaRPr lang="en-US" sz="3200" i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2087" y="4692178"/>
            <a:ext cx="80084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087" y="4498465"/>
            <a:ext cx="0" cy="387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40858" y="4441089"/>
            <a:ext cx="0" cy="387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69804" y="4498465"/>
            <a:ext cx="0" cy="387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24336" y="4993553"/>
            <a:ext cx="213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Days Passed  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79863" y="4898365"/>
            <a:ext cx="34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540859" y="4828516"/>
            <a:ext cx="602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28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088213" y="3861599"/>
            <a:ext cx="2238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Treatment</a:t>
            </a:r>
          </a:p>
          <a:p>
            <a:r>
              <a:rPr lang="en-US" sz="2000" dirty="0" smtClean="0"/>
              <a:t>-Control or JB-1 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379890" y="1907199"/>
            <a:ext cx="5647639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Stress-Induced hyperthermia (SIH)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Elevated plus maze (EPM)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Forced swim test (FST)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Fear conditioning (FC)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Open field (OF)   </a:t>
            </a:r>
            <a:endParaRPr lang="en-US" sz="2400" dirty="0"/>
          </a:p>
        </p:txBody>
      </p:sp>
      <p:sp>
        <p:nvSpPr>
          <p:cNvPr id="31" name="Right Brace 30"/>
          <p:cNvSpPr/>
          <p:nvPr/>
        </p:nvSpPr>
        <p:spPr>
          <a:xfrm rot="16200000">
            <a:off x="6193099" y="3176176"/>
            <a:ext cx="792319" cy="155438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21891" y="3990942"/>
            <a:ext cx="1463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Treatment</a:t>
            </a:r>
            <a:r>
              <a:rPr lang="en-US" dirty="0" smtClean="0"/>
              <a:t> cont. 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341034" y="4255471"/>
            <a:ext cx="200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Corticosterone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87" y="2066258"/>
            <a:ext cx="1980289" cy="14909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81227" y="3523025"/>
            <a:ext cx="1032586" cy="646331"/>
          </a:xfrm>
          <a:prstGeom prst="rect">
            <a:avLst/>
          </a:prstGeom>
          <a:noFill/>
          <a:ln>
            <a:solidFill>
              <a:srgbClr val="A2C81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Brains taken</a:t>
            </a:r>
            <a:endParaRPr lang="en-US" dirty="0"/>
          </a:p>
        </p:txBody>
      </p:sp>
      <p:sp>
        <p:nvSpPr>
          <p:cNvPr id="25" name="Content Placeholder 9"/>
          <p:cNvSpPr txBox="1">
            <a:spLocks/>
          </p:cNvSpPr>
          <p:nvPr/>
        </p:nvSpPr>
        <p:spPr>
          <a:xfrm>
            <a:off x="279863" y="5666367"/>
            <a:ext cx="8864137" cy="1217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Run in situ </a:t>
            </a:r>
            <a:r>
              <a:rPr lang="en-US" sz="3200" dirty="0" err="1" smtClean="0"/>
              <a:t>hypridization</a:t>
            </a:r>
            <a:r>
              <a:rPr lang="en-US" sz="3200" dirty="0" smtClean="0"/>
              <a:t> to test for GABA</a:t>
            </a:r>
            <a:r>
              <a:rPr lang="en-US" sz="3200" baseline="-25000" dirty="0" smtClean="0"/>
              <a:t>Aα1</a:t>
            </a:r>
            <a:r>
              <a:rPr lang="en-US" sz="3200" dirty="0" smtClean="0"/>
              <a:t>, GABA</a:t>
            </a:r>
            <a:r>
              <a:rPr lang="en-US" sz="3200" baseline="-25000" dirty="0" smtClean="0"/>
              <a:t>Aα2</a:t>
            </a:r>
            <a:r>
              <a:rPr lang="en-US" sz="3200" dirty="0" smtClean="0"/>
              <a:t>, GABA</a:t>
            </a:r>
            <a:r>
              <a:rPr lang="en-US" sz="3200" baseline="-25000" dirty="0" smtClean="0"/>
              <a:t>B1b</a:t>
            </a:r>
            <a:r>
              <a:rPr lang="en-US" sz="3200" dirty="0" smtClean="0"/>
              <a:t> mRNA </a:t>
            </a:r>
            <a:endParaRPr lang="en-US" sz="3200" i="1" dirty="0" smtClean="0"/>
          </a:p>
        </p:txBody>
      </p:sp>
      <p:pic>
        <p:nvPicPr>
          <p:cNvPr id="3" name="Picture 2" descr="Screen Shot 2017-09-22 at 4.36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6" y="3990942"/>
            <a:ext cx="3543300" cy="2705100"/>
          </a:xfrm>
          <a:prstGeom prst="rect">
            <a:avLst/>
          </a:prstGeom>
        </p:spPr>
      </p:pic>
      <p:pic>
        <p:nvPicPr>
          <p:cNvPr id="4" name="Picture 3" descr="Screen Shot 2017-09-22 at 4.36.1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68" y="4074890"/>
            <a:ext cx="3349619" cy="256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1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8" grpId="0" animBg="1"/>
      <p:bldP spid="25" grpId="1" build="allAtOnce"/>
      <p:bldP spid="25" grpId="2" build="allAtOnce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170"/>
            <a:ext cx="8913813" cy="1859796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</a:t>
            </a:r>
            <a:r>
              <a:rPr lang="en-US" dirty="0" err="1" smtClean="0"/>
              <a:t>Microbiome</a:t>
            </a:r>
            <a:r>
              <a:rPr lang="en-US" dirty="0" smtClean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/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ym typeface="Wingdings"/>
              </a:rPr>
              <a:t> GABA in amygdala and hippocampus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1967"/>
            <a:ext cx="9387764" cy="771136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GABA</a:t>
            </a:r>
            <a:r>
              <a:rPr lang="en-US" sz="3200" baseline="-25000" dirty="0" smtClean="0">
                <a:sym typeface="Wingdings"/>
              </a:rPr>
              <a:t>B1B</a:t>
            </a:r>
            <a:r>
              <a:rPr lang="en-US" sz="3200" dirty="0" smtClean="0">
                <a:sym typeface="Wingdings"/>
              </a:rPr>
              <a:t> in amygdala and hippocampus </a:t>
            </a:r>
          </a:p>
          <a:p>
            <a:pPr marL="349250" lvl="1" indent="0">
              <a:buNone/>
            </a:pPr>
            <a:endParaRPr lang="en-US" sz="3000" dirty="0" smtClean="0">
              <a:sym typeface="Wingdings"/>
            </a:endParaRPr>
          </a:p>
        </p:txBody>
      </p:sp>
      <p:pic>
        <p:nvPicPr>
          <p:cNvPr id="5" name="Picture 4" descr="Screen Shot 2017-09-22 at 4.41.16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16" y="2513420"/>
            <a:ext cx="6432310" cy="42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5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490"/>
            <a:ext cx="8913813" cy="1859796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</a:t>
            </a:r>
            <a:r>
              <a:rPr lang="en-US" dirty="0" err="1" smtClean="0"/>
              <a:t>Microbiome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/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ym typeface="Wingdings"/>
              </a:rPr>
              <a:t> GABA in amygdala and hippocampus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6604"/>
            <a:ext cx="9387764" cy="158763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GABA</a:t>
            </a:r>
            <a:r>
              <a:rPr lang="en-US" sz="2800" baseline="-25000" dirty="0" smtClean="0">
                <a:sym typeface="Wingdings"/>
              </a:rPr>
              <a:t>Aα2</a:t>
            </a:r>
            <a:r>
              <a:rPr lang="en-US" sz="2800" dirty="0" smtClean="0">
                <a:sym typeface="Wingdings"/>
              </a:rPr>
              <a:t> in amygdala</a:t>
            </a:r>
          </a:p>
          <a:p>
            <a:r>
              <a:rPr lang="en-US" sz="2800" dirty="0" smtClean="0">
                <a:sym typeface="Wingdings"/>
              </a:rPr>
              <a:t> and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DG of hippocampus </a:t>
            </a:r>
          </a:p>
          <a:p>
            <a:pPr marL="349250" lvl="1" indent="0">
              <a:buNone/>
            </a:pPr>
            <a:endParaRPr lang="en-US" sz="2800" dirty="0" smtClean="0">
              <a:sym typeface="Wingdings"/>
            </a:endParaRPr>
          </a:p>
        </p:txBody>
      </p:sp>
      <p:pic>
        <p:nvPicPr>
          <p:cNvPr id="4" name="Picture 3" descr="Screen Shot 2017-09-22 at 4.45.13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85" y="2998427"/>
            <a:ext cx="6213158" cy="39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572"/>
            <a:ext cx="8913813" cy="1372897"/>
          </a:xfrm>
        </p:spPr>
        <p:txBody>
          <a:bodyPr>
            <a:noAutofit/>
          </a:bodyPr>
          <a:lstStyle/>
          <a:p>
            <a:r>
              <a:rPr lang="en-US" sz="4000" dirty="0" smtClean="0"/>
              <a:t>First Quarter Game Plan: Methods  </a:t>
            </a:r>
            <a:endParaRPr lang="en-US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79862" y="5576378"/>
            <a:ext cx="8864137" cy="1217050"/>
          </a:xfrm>
        </p:spPr>
        <p:txBody>
          <a:bodyPr>
            <a:noAutofit/>
          </a:bodyPr>
          <a:lstStyle/>
          <a:p>
            <a:r>
              <a:rPr lang="en-US" sz="3200" dirty="0" smtClean="0"/>
              <a:t>Treatment= Administration of </a:t>
            </a:r>
            <a:r>
              <a:rPr lang="en-US" sz="3200" i="1" dirty="0" smtClean="0"/>
              <a:t>Lactobacillus </a:t>
            </a:r>
            <a:r>
              <a:rPr lang="en-US" sz="3200" i="1" dirty="0" err="1" smtClean="0"/>
              <a:t>rhamnosus</a:t>
            </a:r>
            <a:r>
              <a:rPr lang="en-US" sz="3200" i="1" dirty="0" smtClean="0"/>
              <a:t> </a:t>
            </a:r>
            <a:r>
              <a:rPr lang="en-US" sz="3200" dirty="0" smtClean="0"/>
              <a:t>(JB-1) </a:t>
            </a:r>
            <a:endParaRPr lang="en-US" sz="3200" i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2087" y="4692178"/>
            <a:ext cx="80084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2087" y="4498465"/>
            <a:ext cx="0" cy="387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40858" y="4441089"/>
            <a:ext cx="0" cy="387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69804" y="4498465"/>
            <a:ext cx="0" cy="3874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24336" y="4993553"/>
            <a:ext cx="213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Days Passed  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79863" y="4898365"/>
            <a:ext cx="34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540859" y="4828516"/>
            <a:ext cx="602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28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088213" y="3861599"/>
            <a:ext cx="2238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Treatment</a:t>
            </a:r>
          </a:p>
          <a:p>
            <a:r>
              <a:rPr lang="en-US" sz="2000" dirty="0" smtClean="0"/>
              <a:t>-Control or JB-1 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379890" y="1907199"/>
            <a:ext cx="5647639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Stress-Induced hyperthermia (SIH)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Elevated plus maze (EPM)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Forced swim test (FST)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Fear conditioning (FC) 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Open field (OF)   </a:t>
            </a:r>
            <a:endParaRPr lang="en-US" sz="2400" dirty="0"/>
          </a:p>
        </p:txBody>
      </p:sp>
      <p:sp>
        <p:nvSpPr>
          <p:cNvPr id="31" name="Right Brace 30"/>
          <p:cNvSpPr/>
          <p:nvPr/>
        </p:nvSpPr>
        <p:spPr>
          <a:xfrm rot="16200000">
            <a:off x="6193099" y="3176176"/>
            <a:ext cx="792319" cy="155438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21891" y="3990942"/>
            <a:ext cx="1463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Treatment</a:t>
            </a:r>
            <a:r>
              <a:rPr lang="en-US" dirty="0" smtClean="0"/>
              <a:t> cont.  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341034" y="4255471"/>
            <a:ext cx="200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Corticosterone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87" y="2066258"/>
            <a:ext cx="1980289" cy="1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490"/>
            <a:ext cx="8913813" cy="1859796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</a:t>
            </a:r>
            <a:r>
              <a:rPr lang="en-US" dirty="0" err="1" smtClean="0"/>
              <a:t>Microbiome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/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ym typeface="Wingdings"/>
              </a:rPr>
              <a:t> GABA in amygdala and hippocampus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6604"/>
            <a:ext cx="9387764" cy="158763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ym typeface="Wingdings"/>
              </a:rPr>
              <a:t>This effect appears to be mediated by the </a:t>
            </a:r>
            <a:r>
              <a:rPr lang="en-US" sz="2800" dirty="0" err="1" smtClean="0">
                <a:sym typeface="Wingdings"/>
              </a:rPr>
              <a:t>vagus</a:t>
            </a:r>
            <a:r>
              <a:rPr lang="en-US" sz="2800" dirty="0" smtClean="0">
                <a:sym typeface="Wingdings"/>
              </a:rPr>
              <a:t> nerve </a:t>
            </a:r>
          </a:p>
        </p:txBody>
      </p:sp>
      <p:pic>
        <p:nvPicPr>
          <p:cNvPr id="5" name="Picture 4" descr="Screen Shot 2017-09-22 at 4.49.38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2" y="2544116"/>
            <a:ext cx="9144000" cy="44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490"/>
            <a:ext cx="8913813" cy="1859796"/>
          </a:xfrm>
        </p:spPr>
        <p:txBody>
          <a:bodyPr>
            <a:normAutofit/>
          </a:bodyPr>
          <a:lstStyle/>
          <a:p>
            <a:r>
              <a:rPr lang="en-US" dirty="0" smtClean="0"/>
              <a:t>Third </a:t>
            </a:r>
            <a:r>
              <a:rPr lang="en-US" dirty="0"/>
              <a:t>Quarter </a:t>
            </a:r>
            <a:r>
              <a:rPr lang="en-US" dirty="0" smtClean="0"/>
              <a:t>Play by Play: </a:t>
            </a:r>
            <a:r>
              <a:rPr lang="en-US" dirty="0" err="1" smtClean="0"/>
              <a:t>Microbiome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/>
              <a:t>/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ym typeface="Wingdings"/>
              </a:rPr>
              <a:t> GABA in amygdala and hippocampus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86604"/>
            <a:ext cx="9387764" cy="158763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ym typeface="Wingdings"/>
              </a:rPr>
              <a:t>This effect appears to be mediated by the </a:t>
            </a:r>
            <a:r>
              <a:rPr lang="en-US" sz="2800" dirty="0" err="1" smtClean="0">
                <a:sym typeface="Wingdings"/>
              </a:rPr>
              <a:t>vagus</a:t>
            </a:r>
            <a:r>
              <a:rPr lang="en-US" sz="2800" dirty="0" smtClean="0">
                <a:sym typeface="Wingdings"/>
              </a:rPr>
              <a:t> nerve </a:t>
            </a:r>
          </a:p>
        </p:txBody>
      </p:sp>
      <p:pic>
        <p:nvPicPr>
          <p:cNvPr id="4" name="Picture 3" descr="Screen Shot 2017-09-22 at 4.50.24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6" y="2769314"/>
            <a:ext cx="8458058" cy="41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364" y="666656"/>
            <a:ext cx="8913813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Fourth Quarter Recap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0205" y="2096592"/>
            <a:ext cx="8159962" cy="43219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 GABA receptors appear to be involved </a:t>
            </a:r>
          </a:p>
          <a:p>
            <a:pPr lvl="1"/>
            <a:r>
              <a:rPr lang="en-US" sz="3000" dirty="0" smtClean="0"/>
              <a:t>Specifically those receptors which have been implicated in anxiety behavior </a:t>
            </a:r>
            <a:endParaRPr lang="en-US" sz="3000" dirty="0"/>
          </a:p>
          <a:p>
            <a:pPr lvl="1"/>
            <a:r>
              <a:rPr lang="en-US" sz="2800" dirty="0" smtClean="0"/>
              <a:t>How still remains' largely unknown</a:t>
            </a:r>
            <a:r>
              <a:rPr lang="is-IS" sz="2800" dirty="0" smtClean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0250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0928"/>
            <a:ext cx="9144000" cy="1289801"/>
          </a:xfrm>
        </p:spPr>
        <p:txBody>
          <a:bodyPr>
            <a:normAutofit/>
          </a:bodyPr>
          <a:lstStyle/>
          <a:p>
            <a:r>
              <a:rPr lang="en-US" dirty="0" smtClean="0"/>
              <a:t>Major plays that could have affected game outcome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009" y="1912452"/>
            <a:ext cx="3962991" cy="19205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Is the immune system chiming in? </a:t>
            </a:r>
            <a:endParaRPr lang="en-US" sz="2800" dirty="0"/>
          </a:p>
        </p:txBody>
      </p:sp>
      <p:pic>
        <p:nvPicPr>
          <p:cNvPr id="4" name="Picture 3" descr="Screen Shot 2017-09-22 at 5.00.31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3" y="1912452"/>
            <a:ext cx="8162803" cy="477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4848"/>
            <a:ext cx="9144000" cy="1289801"/>
          </a:xfrm>
        </p:spPr>
        <p:txBody>
          <a:bodyPr>
            <a:normAutofit/>
          </a:bodyPr>
          <a:lstStyle/>
          <a:p>
            <a:r>
              <a:rPr lang="en-US" dirty="0" smtClean="0"/>
              <a:t>Major plays that could have affected game outcome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433" y="1708333"/>
            <a:ext cx="8894567" cy="6504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Are metabolites playing a role? </a:t>
            </a:r>
            <a:endParaRPr lang="en-US" sz="2800" dirty="0"/>
          </a:p>
        </p:txBody>
      </p:sp>
      <p:pic>
        <p:nvPicPr>
          <p:cNvPr id="5" name="Picture 4" descr="Screen Shot 2017-09-22 at 5.30.34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8" y="2181480"/>
            <a:ext cx="7551028" cy="45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98081"/>
            <a:ext cx="8913813" cy="914400"/>
          </a:xfrm>
        </p:spPr>
        <p:txBody>
          <a:bodyPr/>
          <a:lstStyle/>
          <a:p>
            <a:r>
              <a:rPr lang="en-US" dirty="0" smtClean="0"/>
              <a:t>Final Game Summary: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06" y="1312481"/>
            <a:ext cx="8962593" cy="5545519"/>
          </a:xfrm>
        </p:spPr>
        <p:txBody>
          <a:bodyPr>
            <a:normAutofit/>
          </a:bodyPr>
          <a:lstStyle/>
          <a:p>
            <a:r>
              <a:rPr lang="en-US" dirty="0" smtClean="0"/>
              <a:t>Treatment with </a:t>
            </a:r>
            <a:r>
              <a:rPr lang="en-US" dirty="0" err="1" smtClean="0"/>
              <a:t>microbiome</a:t>
            </a:r>
            <a:r>
              <a:rPr lang="en-US" dirty="0" smtClean="0"/>
              <a:t> can promote; </a:t>
            </a:r>
          </a:p>
          <a:p>
            <a:pPr lvl="1"/>
            <a:r>
              <a:rPr lang="en-US" dirty="0" smtClean="0"/>
              <a:t>Stress/Anxiety resiliency </a:t>
            </a:r>
          </a:p>
          <a:p>
            <a:pPr lvl="1"/>
            <a:r>
              <a:rPr lang="en-US" dirty="0" smtClean="0"/>
              <a:t>Social Stress</a:t>
            </a:r>
            <a:r>
              <a:rPr lang="en-US" dirty="0"/>
              <a:t>/Anxiety resiliency </a:t>
            </a:r>
            <a:endParaRPr lang="en-US" dirty="0" smtClean="0"/>
          </a:p>
          <a:p>
            <a:r>
              <a:rPr lang="en-US" dirty="0" smtClean="0"/>
              <a:t>Lack of germs leads to morphological changes in; </a:t>
            </a:r>
          </a:p>
          <a:p>
            <a:pPr lvl="1"/>
            <a:r>
              <a:rPr lang="en-US" dirty="0" smtClean="0"/>
              <a:t>Amygdala </a:t>
            </a:r>
          </a:p>
          <a:p>
            <a:pPr lvl="1"/>
            <a:r>
              <a:rPr lang="en-US" dirty="0" smtClean="0"/>
              <a:t>Hippocampus </a:t>
            </a:r>
          </a:p>
          <a:p>
            <a:r>
              <a:rPr lang="en-US" dirty="0" smtClean="0"/>
              <a:t>GABA receptors appear to be involved in this mediation</a:t>
            </a:r>
            <a:r>
              <a:rPr lang="is-IS" dirty="0" smtClean="0"/>
              <a:t>…</a:t>
            </a:r>
          </a:p>
          <a:p>
            <a:pPr lvl="1"/>
            <a:r>
              <a:rPr lang="en-US" dirty="0"/>
              <a:t>I</a:t>
            </a:r>
            <a:r>
              <a:rPr lang="is-IS" dirty="0"/>
              <a:t>n the amygdala </a:t>
            </a:r>
          </a:p>
          <a:p>
            <a:pPr lvl="1"/>
            <a:r>
              <a:rPr lang="en-US" dirty="0"/>
              <a:t>I</a:t>
            </a:r>
            <a:r>
              <a:rPr lang="is-IS" dirty="0"/>
              <a:t>n the hippocampus </a:t>
            </a:r>
            <a:endParaRPr lang="is-IS" dirty="0" smtClean="0"/>
          </a:p>
          <a:p>
            <a:r>
              <a:rPr lang="is-IS" dirty="0" smtClean="0"/>
              <a:t>There are potential plays that could affect the game outcome.. </a:t>
            </a:r>
            <a:r>
              <a:rPr lang="en-US" dirty="0" smtClean="0"/>
              <a:t>E</a:t>
            </a:r>
            <a:r>
              <a:rPr lang="is-IS" dirty="0" smtClean="0"/>
              <a:t>g. </a:t>
            </a:r>
          </a:p>
          <a:p>
            <a:pPr marL="0" indent="0" algn="ctr">
              <a:buNone/>
            </a:pPr>
            <a:r>
              <a:rPr lang="is-IS" dirty="0" smtClean="0"/>
              <a:t>What might this all look like in a picture? </a:t>
            </a:r>
          </a:p>
          <a:p>
            <a:pPr lvl="1" algn="ctr"/>
            <a:r>
              <a:rPr lang="is-IS" dirty="0" smtClean="0"/>
              <a:t>Lets draw! </a:t>
            </a:r>
          </a:p>
        </p:txBody>
      </p:sp>
    </p:spTree>
    <p:extLst>
      <p:ext uri="{BB962C8B-B14F-4D97-AF65-F5344CB8AC3E}">
        <p14:creationId xmlns:p14="http://schemas.microsoft.com/office/powerpoint/2010/main" val="36062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8970"/>
            <a:ext cx="8913813" cy="1221760"/>
          </a:xfrm>
        </p:spPr>
        <p:txBody>
          <a:bodyPr>
            <a:normAutofit/>
          </a:bodyPr>
          <a:lstStyle/>
          <a:p>
            <a:r>
              <a:rPr lang="en-US" dirty="0" smtClean="0"/>
              <a:t>So who do you think won this playoff game?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921" y="2595562"/>
            <a:ext cx="8089979" cy="36707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/>
              <a:t>Microbiome</a:t>
            </a:r>
            <a:r>
              <a:rPr lang="en-US" sz="3600" dirty="0"/>
              <a:t> vs. Brain’s Social Stress Reaction</a:t>
            </a:r>
          </a:p>
        </p:txBody>
      </p:sp>
      <p:sp>
        <p:nvSpPr>
          <p:cNvPr id="4" name="Oval 3"/>
          <p:cNvSpPr/>
          <p:nvPr/>
        </p:nvSpPr>
        <p:spPr>
          <a:xfrm>
            <a:off x="317461" y="2560192"/>
            <a:ext cx="3469391" cy="1033309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92066" y="4093655"/>
            <a:ext cx="3036991" cy="2391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5846" y="4093655"/>
            <a:ext cx="2298563" cy="22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800"/>
            <a:ext cx="8913813" cy="1420059"/>
          </a:xfrm>
        </p:spPr>
        <p:txBody>
          <a:bodyPr>
            <a:noAutofit/>
          </a:bodyPr>
          <a:lstStyle/>
          <a:p>
            <a:r>
              <a:rPr lang="en-US" sz="4000" i="1" dirty="0"/>
              <a:t>Lactobacillus </a:t>
            </a:r>
            <a:r>
              <a:rPr lang="en-US" sz="4000" i="1" dirty="0" err="1"/>
              <a:t>rhamnosus</a:t>
            </a:r>
            <a:r>
              <a:rPr lang="en-US" sz="4000" i="1" dirty="0"/>
              <a:t> </a:t>
            </a:r>
            <a:r>
              <a:rPr lang="en-US" sz="4000" dirty="0"/>
              <a:t>(JB-1)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2074616"/>
            <a:ext cx="3922906" cy="4135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</a:t>
            </a:r>
            <a:r>
              <a:rPr lang="en-US" sz="3200" dirty="0" smtClean="0"/>
              <a:t>acterium</a:t>
            </a:r>
          </a:p>
          <a:p>
            <a:pPr lvl="1"/>
            <a:r>
              <a:rPr lang="en-US" sz="3200" i="1" dirty="0" smtClean="0"/>
              <a:t>Found naturally in the gut</a:t>
            </a:r>
          </a:p>
          <a:p>
            <a:pPr lvl="2"/>
            <a:r>
              <a:rPr lang="en-US" sz="3200" i="1" dirty="0" smtClean="0"/>
              <a:t>But also used in probiotics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9959" y="4059801"/>
            <a:ext cx="2354041" cy="2354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906" y="2074616"/>
            <a:ext cx="3333337" cy="250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6926</TotalTime>
  <Words>2313</Words>
  <Application>Microsoft Office PowerPoint</Application>
  <PresentationFormat>On-screen Show (4:3)</PresentationFormat>
  <Paragraphs>407</Paragraphs>
  <Slides>86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Perception</vt:lpstr>
      <vt:lpstr>The Social Stress Resiliency Playoffs: Playoffs for the  Resiliency cup  Microbiome vs. Brain’s Social Stress Reaction</vt:lpstr>
      <vt:lpstr>The Social Stress Resilience Playoff Schedule   </vt:lpstr>
      <vt:lpstr>Game 2: Microbiome vs. Brain </vt:lpstr>
      <vt:lpstr>Team Microbiome’s Record</vt:lpstr>
      <vt:lpstr>Team Microbiome’s Record: Microbiota-gut-brain axis </vt:lpstr>
      <vt:lpstr>Team Microbiome’s Record: Microbiota-gut-brain axis </vt:lpstr>
      <vt:lpstr>First Quarter Summary: The microbiome overcomes Brain’s reaction to stress </vt:lpstr>
      <vt:lpstr>First Quarter Game Plan: Methods  </vt:lpstr>
      <vt:lpstr>Lactobacillus rhamnosus (JB-1)</vt:lpstr>
      <vt:lpstr>First Quarter Game Plan: Stress-Induced Hyperthermia</vt:lpstr>
      <vt:lpstr>First Quarter Game Plan: Elevated-Plus Maze</vt:lpstr>
      <vt:lpstr>First Quarter Game Plan: Forced Swim Test </vt:lpstr>
      <vt:lpstr>First Quarter Game Plan: Fear Conditioning </vt:lpstr>
      <vt:lpstr>First Quarter Game Plan: Forced Swim Test </vt:lpstr>
      <vt:lpstr>First Quarter Play by Play: Stress-Induced Hyperthermia Results </vt:lpstr>
      <vt:lpstr>First Quarter Play by Play: Elevated Plus Maze Results </vt:lpstr>
      <vt:lpstr>First Quarter Play by Play: Forced Swim Test Results </vt:lpstr>
      <vt:lpstr>First Quarter Play by Play: Fear Conditioning Results </vt:lpstr>
      <vt:lpstr>First Quarter Play by Play: Corticosterone Results </vt:lpstr>
      <vt:lpstr>Second Quarter Summary: The microbiome overcomes the brain’s reaction to social stress </vt:lpstr>
      <vt:lpstr>Second Quarter Game Plan: Overview </vt:lpstr>
      <vt:lpstr>Second Quarter Plan: Bacterial Treatment </vt:lpstr>
      <vt:lpstr>Second Quarter Game Plan: Treatment + Social Defeat </vt:lpstr>
      <vt:lpstr>First Half Game Plan </vt:lpstr>
      <vt:lpstr>First Half Game Plan </vt:lpstr>
      <vt:lpstr>Second Quarter Game Plan: OFC </vt:lpstr>
      <vt:lpstr>Second Quarter Game Plan: LDT </vt:lpstr>
      <vt:lpstr>Second Quarter Game Plan: Sociability &amp; Avoidance Tests </vt:lpstr>
      <vt:lpstr>Second Quarter Game Plan: Three-Chamber Sociability Test</vt:lpstr>
      <vt:lpstr>Second Quarter Game Plan: Aggressor Approach-Avoidance Test</vt:lpstr>
      <vt:lpstr>Second Quarter Game Plan: Sociability &amp; Avoidance Tests </vt:lpstr>
      <vt:lpstr>Second Quarter Play by Play: 3-Chamber Test Results </vt:lpstr>
      <vt:lpstr>Second Quarter Play by Play: 3-Chamber Test Results </vt:lpstr>
      <vt:lpstr>Second Quarter Play by Play: Social Avoidance Test Results </vt:lpstr>
      <vt:lpstr>Second Quarter Play by Play: Social Tests Challenge Review! </vt:lpstr>
      <vt:lpstr>Second Quarter Play by Play: Social Tests Challenge Review! </vt:lpstr>
      <vt:lpstr>Second Quarter Play by Play: Social Tests Challenge Review! </vt:lpstr>
      <vt:lpstr>Second Quarter Play by Play: Social Tests Challenge Review! </vt:lpstr>
      <vt:lpstr>PowerPoint Presentation</vt:lpstr>
      <vt:lpstr>Second Quarter Play by Play: Anxiety Tests Results </vt:lpstr>
      <vt:lpstr>Second Quarter Play by Play: Anxiety Tests Results </vt:lpstr>
      <vt:lpstr>PowerPoint Presentation</vt:lpstr>
      <vt:lpstr>PowerPoint Presentation</vt:lpstr>
      <vt:lpstr>PowerPoint Presentation</vt:lpstr>
      <vt:lpstr>PowerPoint Presentation</vt:lpstr>
      <vt:lpstr>The Vagus nerve….. </vt:lpstr>
      <vt:lpstr>To test this </vt:lpstr>
      <vt:lpstr>PowerPoint Presentation</vt:lpstr>
      <vt:lpstr>Halftime! </vt:lpstr>
      <vt:lpstr>Halftime Recap </vt:lpstr>
      <vt:lpstr>Halftime Recap </vt:lpstr>
      <vt:lpstr>PowerPoint Presentation</vt:lpstr>
      <vt:lpstr>The Amygdala’s Stats</vt:lpstr>
      <vt:lpstr>The Hippocampus’s Stats</vt:lpstr>
      <vt:lpstr>Third Quarter Summary: The Microbiome Changes the Amgydayla and Hippocampus </vt:lpstr>
      <vt:lpstr>Third Quarter Game Plan: Morphology of the amygdala and hippocampus </vt:lpstr>
      <vt:lpstr>Third Quarter Game Plan: Morphology of the amygdala and hippocampus </vt:lpstr>
      <vt:lpstr>Third Quarter Game Plan: Morphology of the amygdala and hippocampus </vt:lpstr>
      <vt:lpstr>Third Quarter Game Plan: Morphology of the amygdala and hippocampus </vt:lpstr>
      <vt:lpstr>Third Quarter Game Plan: Morphology of the amygdala and hippocampus </vt:lpstr>
      <vt:lpstr>Third Quarter Play by Play: Lack of germs affects brain regions size </vt:lpstr>
      <vt:lpstr>Third Quarter Play by Play: Lack of germs affects brain regions size</vt:lpstr>
      <vt:lpstr>Third Quarter Play by Play: Lack of germs affects brain regions size</vt:lpstr>
      <vt:lpstr>Third Quarter Play by Play: Lack of germs affect BLA neurons</vt:lpstr>
      <vt:lpstr>Third Quarter Play by Play: Lack of germs affect BLA neurons</vt:lpstr>
      <vt:lpstr>Third Quarter Play by Play: Lack of germs affect BLA neurons</vt:lpstr>
      <vt:lpstr>Third Quarter Play by Play: Lack of germs affect BLA neurons</vt:lpstr>
      <vt:lpstr>Third Quarter Play by Play: Lack of germs affect  ventral hippocampus neurons</vt:lpstr>
      <vt:lpstr>Third Quarter Play by Play: Lack of germs affect  ventral hippocampus neurons</vt:lpstr>
      <vt:lpstr>Third Quarter Play by Play: Lack of germs affect  ventral hippocampus neurons</vt:lpstr>
      <vt:lpstr>So by not having germs… </vt:lpstr>
      <vt:lpstr>PowerPoint Presentation</vt:lpstr>
      <vt:lpstr>PowerPoint Presentation</vt:lpstr>
      <vt:lpstr>Brining in our secret weapon.. Remember the teams.... </vt:lpstr>
      <vt:lpstr>GABA Stats </vt:lpstr>
      <vt:lpstr>Forth Quarter Summary: The Microbiome uses GABA to finish off Brain’s Social Stress Reaction </vt:lpstr>
      <vt:lpstr>Fourth Quarter Game Plan: Methods (same as first quarter)   </vt:lpstr>
      <vt:lpstr>Third Quarter Play by Play: Microbiome / GABA in amygdala and hippocampus </vt:lpstr>
      <vt:lpstr>Third Quarter Play by Play: Microbiome / GABA in amygdala and hippocampus </vt:lpstr>
      <vt:lpstr>Third Quarter Play by Play: Microbiome / GABA in amygdala and hippocampus </vt:lpstr>
      <vt:lpstr>Third Quarter Play by Play: Microbiome / GABA in amygdala and hippocampus </vt:lpstr>
      <vt:lpstr>Fourth Quarter Recap </vt:lpstr>
      <vt:lpstr>Major plays that could have affected game outcome </vt:lpstr>
      <vt:lpstr>Major plays that could have affected game outcome </vt:lpstr>
      <vt:lpstr>Final Game Summary: </vt:lpstr>
      <vt:lpstr>So who do you think won this playoff game?  </vt:lpstr>
    </vt:vector>
  </TitlesOfParts>
  <Company>morningside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morningside</dc:creator>
  <cp:lastModifiedBy>Cliff H Summers</cp:lastModifiedBy>
  <cp:revision>150</cp:revision>
  <dcterms:created xsi:type="dcterms:W3CDTF">2017-09-10T21:50:00Z</dcterms:created>
  <dcterms:modified xsi:type="dcterms:W3CDTF">2017-09-22T16:50:38Z</dcterms:modified>
</cp:coreProperties>
</file>